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5" r:id="rId3"/>
    <p:sldId id="272" r:id="rId4"/>
    <p:sldId id="285" r:id="rId5"/>
    <p:sldId id="281" r:id="rId6"/>
    <p:sldId id="274" r:id="rId7"/>
    <p:sldId id="289" r:id="rId8"/>
    <p:sldId id="264" r:id="rId9"/>
    <p:sldId id="314" r:id="rId10"/>
    <p:sldId id="302" r:id="rId11"/>
    <p:sldId id="303" r:id="rId12"/>
    <p:sldId id="317" r:id="rId13"/>
    <p:sldId id="315" r:id="rId14"/>
    <p:sldId id="316" r:id="rId15"/>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D90"/>
    <a:srgbClr val="999999"/>
    <a:srgbClr val="CC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73" autoAdjust="0"/>
  </p:normalViewPr>
  <p:slideViewPr>
    <p:cSldViewPr>
      <p:cViewPr varScale="1">
        <p:scale>
          <a:sx n="45" d="100"/>
          <a:sy n="45" d="100"/>
        </p:scale>
        <p:origin x="130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1A894-C2A7-475C-82BA-3862F5AF3A48}" type="doc">
      <dgm:prSet loTypeId="urn:microsoft.com/office/officeart/2005/8/layout/hProcess6" loCatId="process" qsTypeId="urn:microsoft.com/office/officeart/2005/8/quickstyle/simple1" qsCatId="simple" csTypeId="urn:microsoft.com/office/officeart/2005/8/colors/colorful2" csCatId="colorful" phldr="1"/>
      <dgm:spPr/>
      <dgm:t>
        <a:bodyPr/>
        <a:lstStyle/>
        <a:p>
          <a:endParaRPr lang="nb-NO"/>
        </a:p>
      </dgm:t>
    </dgm:pt>
    <dgm:pt modelId="{A9229CAF-8F9E-459E-B82F-97EBD5882008}">
      <dgm:prSet phldrT="[Tekst]" custT="1"/>
      <dgm:spPr/>
      <dgm:t>
        <a:bodyPr/>
        <a:lstStyle/>
        <a:p>
          <a:r>
            <a:rPr lang="nb-NO" sz="900" b="1" dirty="0"/>
            <a:t>Hvilken kompetanse viser</a:t>
          </a:r>
        </a:p>
      </dgm:t>
    </dgm:pt>
    <dgm:pt modelId="{2A53A63A-0455-4E88-9955-37281521E2DE}" type="parTrans" cxnId="{C1310145-16D3-4EDD-92BE-D9BA546AB1CF}">
      <dgm:prSet/>
      <dgm:spPr/>
      <dgm:t>
        <a:bodyPr/>
        <a:lstStyle/>
        <a:p>
          <a:endParaRPr lang="nb-NO"/>
        </a:p>
      </dgm:t>
    </dgm:pt>
    <dgm:pt modelId="{FC92C493-5C4B-44D2-9E4B-4850AE0BE402}" type="sibTrans" cxnId="{C1310145-16D3-4EDD-92BE-D9BA546AB1CF}">
      <dgm:prSet/>
      <dgm:spPr/>
      <dgm:t>
        <a:bodyPr/>
        <a:lstStyle/>
        <a:p>
          <a:endParaRPr lang="nb-NO"/>
        </a:p>
      </dgm:t>
    </dgm:pt>
    <dgm:pt modelId="{B2721B22-E9C9-44C7-9ED0-FBA722CC83DC}">
      <dgm:prSet phldrT="[Tekst]"/>
      <dgm:spPr/>
      <dgm:t>
        <a:bodyPr/>
        <a:lstStyle/>
        <a:p>
          <a:r>
            <a:rPr lang="nb-NO" dirty="0"/>
            <a:t>studenten i planleggingen?</a:t>
          </a:r>
        </a:p>
      </dgm:t>
    </dgm:pt>
    <dgm:pt modelId="{38874190-2ED1-4684-98F4-7C80F9011270}" type="parTrans" cxnId="{B62D3118-CA1A-4A24-85CB-BE5785B864FA}">
      <dgm:prSet/>
      <dgm:spPr/>
      <dgm:t>
        <a:bodyPr/>
        <a:lstStyle/>
        <a:p>
          <a:endParaRPr lang="nb-NO"/>
        </a:p>
      </dgm:t>
    </dgm:pt>
    <dgm:pt modelId="{6C5D7C19-1A2B-4175-AB98-0797CCF3E056}" type="sibTrans" cxnId="{B62D3118-CA1A-4A24-85CB-BE5785B864FA}">
      <dgm:prSet/>
      <dgm:spPr/>
      <dgm:t>
        <a:bodyPr/>
        <a:lstStyle/>
        <a:p>
          <a:endParaRPr lang="nb-NO"/>
        </a:p>
      </dgm:t>
    </dgm:pt>
    <dgm:pt modelId="{A62CEC7C-84A2-4FED-B53F-190FA7574B77}">
      <dgm:prSet phldrT="[Tekst]"/>
      <dgm:spPr/>
      <dgm:t>
        <a:bodyPr/>
        <a:lstStyle/>
        <a:p>
          <a:r>
            <a:rPr lang="nb-NO" b="0" dirty="0"/>
            <a:t>Hvilken kompetanse viser</a:t>
          </a:r>
        </a:p>
      </dgm:t>
    </dgm:pt>
    <dgm:pt modelId="{A365B366-A7B0-4049-812F-30BE056D927D}" type="parTrans" cxnId="{77E3F4A6-8D2A-473F-BAA0-D705432DC0EC}">
      <dgm:prSet/>
      <dgm:spPr/>
      <dgm:t>
        <a:bodyPr/>
        <a:lstStyle/>
        <a:p>
          <a:endParaRPr lang="nb-NO"/>
        </a:p>
      </dgm:t>
    </dgm:pt>
    <dgm:pt modelId="{FB2DBCFB-EFCC-42BF-9915-15BAEA88A4EB}" type="sibTrans" cxnId="{77E3F4A6-8D2A-473F-BAA0-D705432DC0EC}">
      <dgm:prSet/>
      <dgm:spPr/>
      <dgm:t>
        <a:bodyPr/>
        <a:lstStyle/>
        <a:p>
          <a:endParaRPr lang="nb-NO"/>
        </a:p>
      </dgm:t>
    </dgm:pt>
    <dgm:pt modelId="{1B5B4458-96FD-4657-AABC-E6B7A240A7BB}">
      <dgm:prSet phldrT="[Tekst]"/>
      <dgm:spPr/>
      <dgm:t>
        <a:bodyPr/>
        <a:lstStyle/>
        <a:p>
          <a:r>
            <a:rPr lang="nb-NO" dirty="0"/>
            <a:t>studenten i gjennomføringen?</a:t>
          </a:r>
        </a:p>
      </dgm:t>
    </dgm:pt>
    <dgm:pt modelId="{6824939F-C7B1-493E-9AE8-EE597E784431}" type="parTrans" cxnId="{E07B0A67-FE92-414B-8331-1928AAC4CE2E}">
      <dgm:prSet/>
      <dgm:spPr/>
      <dgm:t>
        <a:bodyPr/>
        <a:lstStyle/>
        <a:p>
          <a:endParaRPr lang="nb-NO"/>
        </a:p>
      </dgm:t>
    </dgm:pt>
    <dgm:pt modelId="{B240764C-EBA2-4F38-8452-C54A0A5485EA}" type="sibTrans" cxnId="{E07B0A67-FE92-414B-8331-1928AAC4CE2E}">
      <dgm:prSet/>
      <dgm:spPr/>
      <dgm:t>
        <a:bodyPr/>
        <a:lstStyle/>
        <a:p>
          <a:endParaRPr lang="nb-NO"/>
        </a:p>
      </dgm:t>
    </dgm:pt>
    <dgm:pt modelId="{C0FB3C0B-5337-4450-996D-B055EA40973E}">
      <dgm:prSet phldrT="[Tekst]"/>
      <dgm:spPr/>
      <dgm:t>
        <a:bodyPr/>
        <a:lstStyle/>
        <a:p>
          <a:r>
            <a:rPr lang="nb-NO" dirty="0"/>
            <a:t>studenten i å vurdere eget arbeid?</a:t>
          </a:r>
        </a:p>
      </dgm:t>
    </dgm:pt>
    <dgm:pt modelId="{19E9C2CB-91C9-4BFF-B3BF-5524D34592DD}" type="parTrans" cxnId="{EE6FB2A3-C243-4326-8DA8-3C2963F58DAB}">
      <dgm:prSet/>
      <dgm:spPr/>
      <dgm:t>
        <a:bodyPr/>
        <a:lstStyle/>
        <a:p>
          <a:endParaRPr lang="nb-NO"/>
        </a:p>
      </dgm:t>
    </dgm:pt>
    <dgm:pt modelId="{80716CFC-C874-4816-9EBF-20DC580844EB}" type="sibTrans" cxnId="{EE6FB2A3-C243-4326-8DA8-3C2963F58DAB}">
      <dgm:prSet/>
      <dgm:spPr/>
      <dgm:t>
        <a:bodyPr/>
        <a:lstStyle/>
        <a:p>
          <a:endParaRPr lang="nb-NO"/>
        </a:p>
      </dgm:t>
    </dgm:pt>
    <dgm:pt modelId="{0340C8CA-D0F8-4DB4-AA16-1728FF6B1135}">
      <dgm:prSet/>
      <dgm:spPr/>
      <dgm:t>
        <a:bodyPr/>
        <a:lstStyle/>
        <a:p>
          <a:r>
            <a:rPr lang="nb-NO" dirty="0"/>
            <a:t>Hvilken kompetanse viser </a:t>
          </a:r>
        </a:p>
      </dgm:t>
    </dgm:pt>
    <dgm:pt modelId="{44C858F0-E10D-4A9C-8353-35E15BE9F37C}" type="parTrans" cxnId="{6D2A0292-49C1-4874-ABF6-AD7BFB204234}">
      <dgm:prSet/>
      <dgm:spPr/>
      <dgm:t>
        <a:bodyPr/>
        <a:lstStyle/>
        <a:p>
          <a:endParaRPr lang="nb-NO"/>
        </a:p>
      </dgm:t>
    </dgm:pt>
    <dgm:pt modelId="{E91D4545-27EC-4566-9A1C-D6C398010924}" type="sibTrans" cxnId="{6D2A0292-49C1-4874-ABF6-AD7BFB204234}">
      <dgm:prSet/>
      <dgm:spPr/>
      <dgm:t>
        <a:bodyPr/>
        <a:lstStyle/>
        <a:p>
          <a:endParaRPr lang="nb-NO"/>
        </a:p>
      </dgm:t>
    </dgm:pt>
    <dgm:pt modelId="{D1F416D6-64CE-43E6-9E07-19177C8B0D07}">
      <dgm:prSet/>
      <dgm:spPr/>
      <dgm:t>
        <a:bodyPr/>
        <a:lstStyle/>
        <a:p>
          <a:r>
            <a:rPr lang="nb-NO" dirty="0"/>
            <a:t>studenten totalt sett?</a:t>
          </a:r>
        </a:p>
      </dgm:t>
    </dgm:pt>
    <dgm:pt modelId="{544C3C95-2BDE-4C13-B1DC-1E40E44F9A1A}" type="parTrans" cxnId="{6E43D74B-7137-4B21-B6F0-323A6ED98BEC}">
      <dgm:prSet/>
      <dgm:spPr/>
      <dgm:t>
        <a:bodyPr/>
        <a:lstStyle/>
        <a:p>
          <a:endParaRPr lang="nb-NO"/>
        </a:p>
      </dgm:t>
    </dgm:pt>
    <dgm:pt modelId="{CB7F7282-B72C-4414-AD0B-1F0ECEE17307}" type="sibTrans" cxnId="{6E43D74B-7137-4B21-B6F0-323A6ED98BEC}">
      <dgm:prSet/>
      <dgm:spPr/>
      <dgm:t>
        <a:bodyPr/>
        <a:lstStyle/>
        <a:p>
          <a:endParaRPr lang="nb-NO"/>
        </a:p>
      </dgm:t>
    </dgm:pt>
    <dgm:pt modelId="{DCAC2FF8-79BA-4197-8FBD-40A337D0885D}">
      <dgm:prSet phldrT="[Tekst]"/>
      <dgm:spPr/>
      <dgm:t>
        <a:bodyPr/>
        <a:lstStyle/>
        <a:p>
          <a:r>
            <a:rPr lang="nb-NO" dirty="0"/>
            <a:t>Hvilken kompetanse viser</a:t>
          </a:r>
        </a:p>
      </dgm:t>
    </dgm:pt>
    <dgm:pt modelId="{482FD82A-7BE0-4551-9C92-A4917D1494DD}" type="sibTrans" cxnId="{431A2086-DB04-41A0-B2E6-48DDEA1278C9}">
      <dgm:prSet/>
      <dgm:spPr/>
      <dgm:t>
        <a:bodyPr/>
        <a:lstStyle/>
        <a:p>
          <a:endParaRPr lang="nb-NO"/>
        </a:p>
      </dgm:t>
    </dgm:pt>
    <dgm:pt modelId="{91837F73-ADFF-4F1C-83DB-3F681657D466}" type="parTrans" cxnId="{431A2086-DB04-41A0-B2E6-48DDEA1278C9}">
      <dgm:prSet/>
      <dgm:spPr/>
      <dgm:t>
        <a:bodyPr/>
        <a:lstStyle/>
        <a:p>
          <a:endParaRPr lang="nb-NO"/>
        </a:p>
      </dgm:t>
    </dgm:pt>
    <dgm:pt modelId="{27237BF8-610F-42ED-9F0E-607B02D02DA3}" type="pres">
      <dgm:prSet presAssocID="{DAE1A894-C2A7-475C-82BA-3862F5AF3A48}" presName="theList" presStyleCnt="0">
        <dgm:presLayoutVars>
          <dgm:dir/>
          <dgm:animLvl val="lvl"/>
          <dgm:resizeHandles val="exact"/>
        </dgm:presLayoutVars>
      </dgm:prSet>
      <dgm:spPr/>
    </dgm:pt>
    <dgm:pt modelId="{223EE97C-4629-49A1-A61C-55D46A93B070}" type="pres">
      <dgm:prSet presAssocID="{A9229CAF-8F9E-459E-B82F-97EBD5882008}" presName="compNode" presStyleCnt="0"/>
      <dgm:spPr/>
    </dgm:pt>
    <dgm:pt modelId="{F315BE45-EC17-4AFC-96E9-97FB803D3D6C}" type="pres">
      <dgm:prSet presAssocID="{A9229CAF-8F9E-459E-B82F-97EBD5882008}" presName="noGeometry" presStyleCnt="0"/>
      <dgm:spPr/>
    </dgm:pt>
    <dgm:pt modelId="{1CDA88A3-7FE4-40C3-A421-8B9F21FFECF5}" type="pres">
      <dgm:prSet presAssocID="{A9229CAF-8F9E-459E-B82F-97EBD5882008}" presName="childTextVisible" presStyleLbl="bgAccFollowNode1" presStyleIdx="0" presStyleCnt="4">
        <dgm:presLayoutVars>
          <dgm:bulletEnabled val="1"/>
        </dgm:presLayoutVars>
      </dgm:prSet>
      <dgm:spPr/>
    </dgm:pt>
    <dgm:pt modelId="{8680C5AD-EDB5-4662-931C-7765EFD9FE26}" type="pres">
      <dgm:prSet presAssocID="{A9229CAF-8F9E-459E-B82F-97EBD5882008}" presName="childTextHidden" presStyleLbl="bgAccFollowNode1" presStyleIdx="0" presStyleCnt="4"/>
      <dgm:spPr/>
    </dgm:pt>
    <dgm:pt modelId="{8B919065-A38D-402B-A38F-01508A560E75}" type="pres">
      <dgm:prSet presAssocID="{A9229CAF-8F9E-459E-B82F-97EBD5882008}" presName="parentText" presStyleLbl="node1" presStyleIdx="0" presStyleCnt="4" custScaleX="118113" custScaleY="98076">
        <dgm:presLayoutVars>
          <dgm:chMax val="1"/>
          <dgm:bulletEnabled val="1"/>
        </dgm:presLayoutVars>
      </dgm:prSet>
      <dgm:spPr/>
    </dgm:pt>
    <dgm:pt modelId="{7EFFDD8B-05B1-4CA7-A42B-EEBF0A52D754}" type="pres">
      <dgm:prSet presAssocID="{A9229CAF-8F9E-459E-B82F-97EBD5882008}" presName="aSpace" presStyleCnt="0"/>
      <dgm:spPr/>
    </dgm:pt>
    <dgm:pt modelId="{774BFC35-D21E-45A3-8E86-F96DED64DA22}" type="pres">
      <dgm:prSet presAssocID="{A62CEC7C-84A2-4FED-B53F-190FA7574B77}" presName="compNode" presStyleCnt="0"/>
      <dgm:spPr/>
    </dgm:pt>
    <dgm:pt modelId="{0BFA8566-D3AE-4273-855E-789A01F4799C}" type="pres">
      <dgm:prSet presAssocID="{A62CEC7C-84A2-4FED-B53F-190FA7574B77}" presName="noGeometry" presStyleCnt="0"/>
      <dgm:spPr/>
    </dgm:pt>
    <dgm:pt modelId="{2FC5A0F9-2005-48EA-BF56-6923CD187E97}" type="pres">
      <dgm:prSet presAssocID="{A62CEC7C-84A2-4FED-B53F-190FA7574B77}" presName="childTextVisible" presStyleLbl="bgAccFollowNode1" presStyleIdx="1" presStyleCnt="4">
        <dgm:presLayoutVars>
          <dgm:bulletEnabled val="1"/>
        </dgm:presLayoutVars>
      </dgm:prSet>
      <dgm:spPr/>
    </dgm:pt>
    <dgm:pt modelId="{D6D8B3BF-EAA9-47B8-BBBE-B2EE605EED2F}" type="pres">
      <dgm:prSet presAssocID="{A62CEC7C-84A2-4FED-B53F-190FA7574B77}" presName="childTextHidden" presStyleLbl="bgAccFollowNode1" presStyleIdx="1" presStyleCnt="4"/>
      <dgm:spPr/>
    </dgm:pt>
    <dgm:pt modelId="{8BA728BD-4423-4FDE-B839-2A447FAB9A00}" type="pres">
      <dgm:prSet presAssocID="{A62CEC7C-84A2-4FED-B53F-190FA7574B77}" presName="parentText" presStyleLbl="node1" presStyleIdx="1" presStyleCnt="4">
        <dgm:presLayoutVars>
          <dgm:chMax val="1"/>
          <dgm:bulletEnabled val="1"/>
        </dgm:presLayoutVars>
      </dgm:prSet>
      <dgm:spPr/>
    </dgm:pt>
    <dgm:pt modelId="{59A054BB-8A97-4B5A-A908-A131C9601344}" type="pres">
      <dgm:prSet presAssocID="{A62CEC7C-84A2-4FED-B53F-190FA7574B77}" presName="aSpace" presStyleCnt="0"/>
      <dgm:spPr/>
    </dgm:pt>
    <dgm:pt modelId="{3E81F841-C083-42D7-B345-3FDA34A49B37}" type="pres">
      <dgm:prSet presAssocID="{DCAC2FF8-79BA-4197-8FBD-40A337D0885D}" presName="compNode" presStyleCnt="0"/>
      <dgm:spPr/>
    </dgm:pt>
    <dgm:pt modelId="{C2128F74-A4DF-4F98-94C4-F6B0C1BDB34C}" type="pres">
      <dgm:prSet presAssocID="{DCAC2FF8-79BA-4197-8FBD-40A337D0885D}" presName="noGeometry" presStyleCnt="0"/>
      <dgm:spPr/>
    </dgm:pt>
    <dgm:pt modelId="{6A78AD1A-5E84-4F69-9160-6C7E62CF717C}" type="pres">
      <dgm:prSet presAssocID="{DCAC2FF8-79BA-4197-8FBD-40A337D0885D}" presName="childTextVisible" presStyleLbl="bgAccFollowNode1" presStyleIdx="2" presStyleCnt="4">
        <dgm:presLayoutVars>
          <dgm:bulletEnabled val="1"/>
        </dgm:presLayoutVars>
      </dgm:prSet>
      <dgm:spPr/>
    </dgm:pt>
    <dgm:pt modelId="{02A086E4-40D0-4A1E-8AB0-9A8591F48BCF}" type="pres">
      <dgm:prSet presAssocID="{DCAC2FF8-79BA-4197-8FBD-40A337D0885D}" presName="childTextHidden" presStyleLbl="bgAccFollowNode1" presStyleIdx="2" presStyleCnt="4"/>
      <dgm:spPr/>
    </dgm:pt>
    <dgm:pt modelId="{2ECB5EA3-1684-4842-AD84-F4E5E26BE041}" type="pres">
      <dgm:prSet presAssocID="{DCAC2FF8-79BA-4197-8FBD-40A337D0885D}" presName="parentText" presStyleLbl="node1" presStyleIdx="2" presStyleCnt="4">
        <dgm:presLayoutVars>
          <dgm:chMax val="1"/>
          <dgm:bulletEnabled val="1"/>
        </dgm:presLayoutVars>
      </dgm:prSet>
      <dgm:spPr/>
    </dgm:pt>
    <dgm:pt modelId="{A4D26E2E-1F8F-407D-A179-DE006D24CBC6}" type="pres">
      <dgm:prSet presAssocID="{DCAC2FF8-79BA-4197-8FBD-40A337D0885D}" presName="aSpace" presStyleCnt="0"/>
      <dgm:spPr/>
    </dgm:pt>
    <dgm:pt modelId="{956837BC-5393-46B0-81D6-062D47BC2060}" type="pres">
      <dgm:prSet presAssocID="{0340C8CA-D0F8-4DB4-AA16-1728FF6B1135}" presName="compNode" presStyleCnt="0"/>
      <dgm:spPr/>
    </dgm:pt>
    <dgm:pt modelId="{9529D6CB-02D1-4890-A608-8A8AA61F097B}" type="pres">
      <dgm:prSet presAssocID="{0340C8CA-D0F8-4DB4-AA16-1728FF6B1135}" presName="noGeometry" presStyleCnt="0"/>
      <dgm:spPr/>
    </dgm:pt>
    <dgm:pt modelId="{3EF4CE6C-1194-4941-9313-6FD469FE1941}" type="pres">
      <dgm:prSet presAssocID="{0340C8CA-D0F8-4DB4-AA16-1728FF6B1135}" presName="childTextVisible" presStyleLbl="bgAccFollowNode1" presStyleIdx="3" presStyleCnt="4">
        <dgm:presLayoutVars>
          <dgm:bulletEnabled val="1"/>
        </dgm:presLayoutVars>
      </dgm:prSet>
      <dgm:spPr/>
    </dgm:pt>
    <dgm:pt modelId="{3CA6C214-4C8C-400B-9D2E-C13D6B7238C5}" type="pres">
      <dgm:prSet presAssocID="{0340C8CA-D0F8-4DB4-AA16-1728FF6B1135}" presName="childTextHidden" presStyleLbl="bgAccFollowNode1" presStyleIdx="3" presStyleCnt="4"/>
      <dgm:spPr/>
    </dgm:pt>
    <dgm:pt modelId="{C3B132FF-05D7-45E5-B3F9-32D23F294FAC}" type="pres">
      <dgm:prSet presAssocID="{0340C8CA-D0F8-4DB4-AA16-1728FF6B1135}" presName="parentText" presStyleLbl="node1" presStyleIdx="3" presStyleCnt="4">
        <dgm:presLayoutVars>
          <dgm:chMax val="1"/>
          <dgm:bulletEnabled val="1"/>
        </dgm:presLayoutVars>
      </dgm:prSet>
      <dgm:spPr/>
    </dgm:pt>
  </dgm:ptLst>
  <dgm:cxnLst>
    <dgm:cxn modelId="{2AC2330F-5D23-49FC-B124-E79D66DD6AA2}" type="presOf" srcId="{A9229CAF-8F9E-459E-B82F-97EBD5882008}" destId="{8B919065-A38D-402B-A38F-01508A560E75}" srcOrd="0" destOrd="0" presId="urn:microsoft.com/office/officeart/2005/8/layout/hProcess6"/>
    <dgm:cxn modelId="{952EFA12-D5CF-435F-84E9-72ABFC91B55E}" type="presOf" srcId="{B2721B22-E9C9-44C7-9ED0-FBA722CC83DC}" destId="{8680C5AD-EDB5-4662-931C-7765EFD9FE26}" srcOrd="1" destOrd="0" presId="urn:microsoft.com/office/officeart/2005/8/layout/hProcess6"/>
    <dgm:cxn modelId="{B62D3118-CA1A-4A24-85CB-BE5785B864FA}" srcId="{A9229CAF-8F9E-459E-B82F-97EBD5882008}" destId="{B2721B22-E9C9-44C7-9ED0-FBA722CC83DC}" srcOrd="0" destOrd="0" parTransId="{38874190-2ED1-4684-98F4-7C80F9011270}" sibTransId="{6C5D7C19-1A2B-4175-AB98-0797CCF3E056}"/>
    <dgm:cxn modelId="{C1310145-16D3-4EDD-92BE-D9BA546AB1CF}" srcId="{DAE1A894-C2A7-475C-82BA-3862F5AF3A48}" destId="{A9229CAF-8F9E-459E-B82F-97EBD5882008}" srcOrd="0" destOrd="0" parTransId="{2A53A63A-0455-4E88-9955-37281521E2DE}" sibTransId="{FC92C493-5C4B-44D2-9E4B-4850AE0BE402}"/>
    <dgm:cxn modelId="{B8FFEA46-D6F9-46CE-82FF-57AF62E3E4B0}" type="presOf" srcId="{C0FB3C0B-5337-4450-996D-B055EA40973E}" destId="{6A78AD1A-5E84-4F69-9160-6C7E62CF717C}" srcOrd="0" destOrd="0" presId="urn:microsoft.com/office/officeart/2005/8/layout/hProcess6"/>
    <dgm:cxn modelId="{E07B0A67-FE92-414B-8331-1928AAC4CE2E}" srcId="{A62CEC7C-84A2-4FED-B53F-190FA7574B77}" destId="{1B5B4458-96FD-4657-AABC-E6B7A240A7BB}" srcOrd="0" destOrd="0" parTransId="{6824939F-C7B1-493E-9AE8-EE597E784431}" sibTransId="{B240764C-EBA2-4F38-8452-C54A0A5485EA}"/>
    <dgm:cxn modelId="{40551147-A297-4EBB-A8A1-4F8B26EABD2B}" type="presOf" srcId="{B2721B22-E9C9-44C7-9ED0-FBA722CC83DC}" destId="{1CDA88A3-7FE4-40C3-A421-8B9F21FFECF5}" srcOrd="0" destOrd="0" presId="urn:microsoft.com/office/officeart/2005/8/layout/hProcess6"/>
    <dgm:cxn modelId="{83826C68-AF12-4C2C-A997-5C9A4A7B28E0}" type="presOf" srcId="{1B5B4458-96FD-4657-AABC-E6B7A240A7BB}" destId="{2FC5A0F9-2005-48EA-BF56-6923CD187E97}" srcOrd="0" destOrd="0" presId="urn:microsoft.com/office/officeart/2005/8/layout/hProcess6"/>
    <dgm:cxn modelId="{6E43D74B-7137-4B21-B6F0-323A6ED98BEC}" srcId="{0340C8CA-D0F8-4DB4-AA16-1728FF6B1135}" destId="{D1F416D6-64CE-43E6-9E07-19177C8B0D07}" srcOrd="0" destOrd="0" parTransId="{544C3C95-2BDE-4C13-B1DC-1E40E44F9A1A}" sibTransId="{CB7F7282-B72C-4414-AD0B-1F0ECEE17307}"/>
    <dgm:cxn modelId="{1D3EF272-5FE0-45E9-A6CD-3EAB0711B819}" type="presOf" srcId="{DCAC2FF8-79BA-4197-8FBD-40A337D0885D}" destId="{2ECB5EA3-1684-4842-AD84-F4E5E26BE041}" srcOrd="0" destOrd="0" presId="urn:microsoft.com/office/officeart/2005/8/layout/hProcess6"/>
    <dgm:cxn modelId="{3A123D84-C9BC-4688-8641-A498F447D1FE}" type="presOf" srcId="{A62CEC7C-84A2-4FED-B53F-190FA7574B77}" destId="{8BA728BD-4423-4FDE-B839-2A447FAB9A00}" srcOrd="0" destOrd="0" presId="urn:microsoft.com/office/officeart/2005/8/layout/hProcess6"/>
    <dgm:cxn modelId="{1406EB84-AA27-4370-BD1D-6758C15C38FF}" type="presOf" srcId="{D1F416D6-64CE-43E6-9E07-19177C8B0D07}" destId="{3EF4CE6C-1194-4941-9313-6FD469FE1941}" srcOrd="0" destOrd="0" presId="urn:microsoft.com/office/officeart/2005/8/layout/hProcess6"/>
    <dgm:cxn modelId="{431A2086-DB04-41A0-B2E6-48DDEA1278C9}" srcId="{DAE1A894-C2A7-475C-82BA-3862F5AF3A48}" destId="{DCAC2FF8-79BA-4197-8FBD-40A337D0885D}" srcOrd="2" destOrd="0" parTransId="{91837F73-ADFF-4F1C-83DB-3F681657D466}" sibTransId="{482FD82A-7BE0-4551-9C92-A4917D1494DD}"/>
    <dgm:cxn modelId="{6D2A0292-49C1-4874-ABF6-AD7BFB204234}" srcId="{DAE1A894-C2A7-475C-82BA-3862F5AF3A48}" destId="{0340C8CA-D0F8-4DB4-AA16-1728FF6B1135}" srcOrd="3" destOrd="0" parTransId="{44C858F0-E10D-4A9C-8353-35E15BE9F37C}" sibTransId="{E91D4545-27EC-4566-9A1C-D6C398010924}"/>
    <dgm:cxn modelId="{D8F912A3-1EEC-43C3-855D-C55B87EC6060}" type="presOf" srcId="{D1F416D6-64CE-43E6-9E07-19177C8B0D07}" destId="{3CA6C214-4C8C-400B-9D2E-C13D6B7238C5}" srcOrd="1" destOrd="0" presId="urn:microsoft.com/office/officeart/2005/8/layout/hProcess6"/>
    <dgm:cxn modelId="{EE6FB2A3-C243-4326-8DA8-3C2963F58DAB}" srcId="{DCAC2FF8-79BA-4197-8FBD-40A337D0885D}" destId="{C0FB3C0B-5337-4450-996D-B055EA40973E}" srcOrd="0" destOrd="0" parTransId="{19E9C2CB-91C9-4BFF-B3BF-5524D34592DD}" sibTransId="{80716CFC-C874-4816-9EBF-20DC580844EB}"/>
    <dgm:cxn modelId="{77E3F4A6-8D2A-473F-BAA0-D705432DC0EC}" srcId="{DAE1A894-C2A7-475C-82BA-3862F5AF3A48}" destId="{A62CEC7C-84A2-4FED-B53F-190FA7574B77}" srcOrd="1" destOrd="0" parTransId="{A365B366-A7B0-4049-812F-30BE056D927D}" sibTransId="{FB2DBCFB-EFCC-42BF-9915-15BAEA88A4EB}"/>
    <dgm:cxn modelId="{D4DAA0A8-8731-42FA-93F4-6F704CB434E9}" type="presOf" srcId="{0340C8CA-D0F8-4DB4-AA16-1728FF6B1135}" destId="{C3B132FF-05D7-45E5-B3F9-32D23F294FAC}" srcOrd="0" destOrd="0" presId="urn:microsoft.com/office/officeart/2005/8/layout/hProcess6"/>
    <dgm:cxn modelId="{0A52DEC5-59D5-4286-83C7-5FD95B3351F5}" type="presOf" srcId="{DAE1A894-C2A7-475C-82BA-3862F5AF3A48}" destId="{27237BF8-610F-42ED-9F0E-607B02D02DA3}" srcOrd="0" destOrd="0" presId="urn:microsoft.com/office/officeart/2005/8/layout/hProcess6"/>
    <dgm:cxn modelId="{AB6B7ACA-FBDC-4439-97D3-D4184F15F728}" type="presOf" srcId="{C0FB3C0B-5337-4450-996D-B055EA40973E}" destId="{02A086E4-40D0-4A1E-8AB0-9A8591F48BCF}" srcOrd="1" destOrd="0" presId="urn:microsoft.com/office/officeart/2005/8/layout/hProcess6"/>
    <dgm:cxn modelId="{78686BD5-51F1-49E3-BF1C-31AB7B21BDB5}" type="presOf" srcId="{1B5B4458-96FD-4657-AABC-E6B7A240A7BB}" destId="{D6D8B3BF-EAA9-47B8-BBBE-B2EE605EED2F}" srcOrd="1" destOrd="0" presId="urn:microsoft.com/office/officeart/2005/8/layout/hProcess6"/>
    <dgm:cxn modelId="{213BA7E6-6854-43A5-B754-B9EC48FACD2D}" type="presParOf" srcId="{27237BF8-610F-42ED-9F0E-607B02D02DA3}" destId="{223EE97C-4629-49A1-A61C-55D46A93B070}" srcOrd="0" destOrd="0" presId="urn:microsoft.com/office/officeart/2005/8/layout/hProcess6"/>
    <dgm:cxn modelId="{F67B7DC9-F7D7-4816-B39B-DEF09A0F5C8E}" type="presParOf" srcId="{223EE97C-4629-49A1-A61C-55D46A93B070}" destId="{F315BE45-EC17-4AFC-96E9-97FB803D3D6C}" srcOrd="0" destOrd="0" presId="urn:microsoft.com/office/officeart/2005/8/layout/hProcess6"/>
    <dgm:cxn modelId="{90F417BF-E111-4718-88DA-84C5395EEA92}" type="presParOf" srcId="{223EE97C-4629-49A1-A61C-55D46A93B070}" destId="{1CDA88A3-7FE4-40C3-A421-8B9F21FFECF5}" srcOrd="1" destOrd="0" presId="urn:microsoft.com/office/officeart/2005/8/layout/hProcess6"/>
    <dgm:cxn modelId="{22F0A840-BE11-48BC-B7AB-6EE363DD85B3}" type="presParOf" srcId="{223EE97C-4629-49A1-A61C-55D46A93B070}" destId="{8680C5AD-EDB5-4662-931C-7765EFD9FE26}" srcOrd="2" destOrd="0" presId="urn:microsoft.com/office/officeart/2005/8/layout/hProcess6"/>
    <dgm:cxn modelId="{DD148265-6412-4625-A698-451A230A60C5}" type="presParOf" srcId="{223EE97C-4629-49A1-A61C-55D46A93B070}" destId="{8B919065-A38D-402B-A38F-01508A560E75}" srcOrd="3" destOrd="0" presId="urn:microsoft.com/office/officeart/2005/8/layout/hProcess6"/>
    <dgm:cxn modelId="{E05A5DF2-1937-4D62-875C-81CFC42E5E2D}" type="presParOf" srcId="{27237BF8-610F-42ED-9F0E-607B02D02DA3}" destId="{7EFFDD8B-05B1-4CA7-A42B-EEBF0A52D754}" srcOrd="1" destOrd="0" presId="urn:microsoft.com/office/officeart/2005/8/layout/hProcess6"/>
    <dgm:cxn modelId="{57F8A0BA-FFA8-4E72-88C0-73EF84D4B54D}" type="presParOf" srcId="{27237BF8-610F-42ED-9F0E-607B02D02DA3}" destId="{774BFC35-D21E-45A3-8E86-F96DED64DA22}" srcOrd="2" destOrd="0" presId="urn:microsoft.com/office/officeart/2005/8/layout/hProcess6"/>
    <dgm:cxn modelId="{35795E6D-A5F4-43B2-9928-AB0F427DEA7E}" type="presParOf" srcId="{774BFC35-D21E-45A3-8E86-F96DED64DA22}" destId="{0BFA8566-D3AE-4273-855E-789A01F4799C}" srcOrd="0" destOrd="0" presId="urn:microsoft.com/office/officeart/2005/8/layout/hProcess6"/>
    <dgm:cxn modelId="{0E1691B8-38B8-4D19-8B83-4598989893D1}" type="presParOf" srcId="{774BFC35-D21E-45A3-8E86-F96DED64DA22}" destId="{2FC5A0F9-2005-48EA-BF56-6923CD187E97}" srcOrd="1" destOrd="0" presId="urn:microsoft.com/office/officeart/2005/8/layout/hProcess6"/>
    <dgm:cxn modelId="{2F3D2286-815C-4000-94D0-54AD9F3E4584}" type="presParOf" srcId="{774BFC35-D21E-45A3-8E86-F96DED64DA22}" destId="{D6D8B3BF-EAA9-47B8-BBBE-B2EE605EED2F}" srcOrd="2" destOrd="0" presId="urn:microsoft.com/office/officeart/2005/8/layout/hProcess6"/>
    <dgm:cxn modelId="{15068A9B-4F45-4689-830C-42184C2D8D4D}" type="presParOf" srcId="{774BFC35-D21E-45A3-8E86-F96DED64DA22}" destId="{8BA728BD-4423-4FDE-B839-2A447FAB9A00}" srcOrd="3" destOrd="0" presId="urn:microsoft.com/office/officeart/2005/8/layout/hProcess6"/>
    <dgm:cxn modelId="{4DB0D45C-1C26-4675-91E0-FC1B108D005A}" type="presParOf" srcId="{27237BF8-610F-42ED-9F0E-607B02D02DA3}" destId="{59A054BB-8A97-4B5A-A908-A131C9601344}" srcOrd="3" destOrd="0" presId="urn:microsoft.com/office/officeart/2005/8/layout/hProcess6"/>
    <dgm:cxn modelId="{EF807E52-9B92-45B9-A54B-4E1E35458C1E}" type="presParOf" srcId="{27237BF8-610F-42ED-9F0E-607B02D02DA3}" destId="{3E81F841-C083-42D7-B345-3FDA34A49B37}" srcOrd="4" destOrd="0" presId="urn:microsoft.com/office/officeart/2005/8/layout/hProcess6"/>
    <dgm:cxn modelId="{B4491C57-FD3A-470A-881C-DE54EB4342B8}" type="presParOf" srcId="{3E81F841-C083-42D7-B345-3FDA34A49B37}" destId="{C2128F74-A4DF-4F98-94C4-F6B0C1BDB34C}" srcOrd="0" destOrd="0" presId="urn:microsoft.com/office/officeart/2005/8/layout/hProcess6"/>
    <dgm:cxn modelId="{6DA361A4-ABDE-4FA9-AC49-0BD79FF45D11}" type="presParOf" srcId="{3E81F841-C083-42D7-B345-3FDA34A49B37}" destId="{6A78AD1A-5E84-4F69-9160-6C7E62CF717C}" srcOrd="1" destOrd="0" presId="urn:microsoft.com/office/officeart/2005/8/layout/hProcess6"/>
    <dgm:cxn modelId="{C6F8E461-A77C-487A-BC52-61E41288DB18}" type="presParOf" srcId="{3E81F841-C083-42D7-B345-3FDA34A49B37}" destId="{02A086E4-40D0-4A1E-8AB0-9A8591F48BCF}" srcOrd="2" destOrd="0" presId="urn:microsoft.com/office/officeart/2005/8/layout/hProcess6"/>
    <dgm:cxn modelId="{0974B608-42CD-431B-B8CA-0E1298EE536A}" type="presParOf" srcId="{3E81F841-C083-42D7-B345-3FDA34A49B37}" destId="{2ECB5EA3-1684-4842-AD84-F4E5E26BE041}" srcOrd="3" destOrd="0" presId="urn:microsoft.com/office/officeart/2005/8/layout/hProcess6"/>
    <dgm:cxn modelId="{31921076-FE7B-4C4B-A85C-8D4EF67A8EC5}" type="presParOf" srcId="{27237BF8-610F-42ED-9F0E-607B02D02DA3}" destId="{A4D26E2E-1F8F-407D-A179-DE006D24CBC6}" srcOrd="5" destOrd="0" presId="urn:microsoft.com/office/officeart/2005/8/layout/hProcess6"/>
    <dgm:cxn modelId="{819FD3E7-4AD0-4465-B4EB-E88F0F293DE4}" type="presParOf" srcId="{27237BF8-610F-42ED-9F0E-607B02D02DA3}" destId="{956837BC-5393-46B0-81D6-062D47BC2060}" srcOrd="6" destOrd="0" presId="urn:microsoft.com/office/officeart/2005/8/layout/hProcess6"/>
    <dgm:cxn modelId="{887D9491-3F17-4D23-9641-17D82E202DC7}" type="presParOf" srcId="{956837BC-5393-46B0-81D6-062D47BC2060}" destId="{9529D6CB-02D1-4890-A608-8A8AA61F097B}" srcOrd="0" destOrd="0" presId="urn:microsoft.com/office/officeart/2005/8/layout/hProcess6"/>
    <dgm:cxn modelId="{3FD8C0A6-872C-4F91-AB4B-AAA4302BC88F}" type="presParOf" srcId="{956837BC-5393-46B0-81D6-062D47BC2060}" destId="{3EF4CE6C-1194-4941-9313-6FD469FE1941}" srcOrd="1" destOrd="0" presId="urn:microsoft.com/office/officeart/2005/8/layout/hProcess6"/>
    <dgm:cxn modelId="{89EA712A-6398-4B11-BE3B-C003C9DBAD9B}" type="presParOf" srcId="{956837BC-5393-46B0-81D6-062D47BC2060}" destId="{3CA6C214-4C8C-400B-9D2E-C13D6B7238C5}" srcOrd="2" destOrd="0" presId="urn:microsoft.com/office/officeart/2005/8/layout/hProcess6"/>
    <dgm:cxn modelId="{482292E9-C912-4260-B581-F1437A3EFC47}" type="presParOf" srcId="{956837BC-5393-46B0-81D6-062D47BC2060}" destId="{C3B132FF-05D7-45E5-B3F9-32D23F294FA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A88A3-7FE4-40C3-A421-8B9F21FFECF5}">
      <dsp:nvSpPr>
        <dsp:cNvPr id="0" name=""/>
        <dsp:cNvSpPr/>
      </dsp:nvSpPr>
      <dsp:spPr>
        <a:xfrm>
          <a:off x="497510" y="1405375"/>
          <a:ext cx="1678067" cy="1466842"/>
        </a:xfrm>
        <a:prstGeom prst="rightArrow">
          <a:avLst>
            <a:gd name="adj1" fmla="val 70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0" lvl="0" indent="0" algn="ctr" defTabSz="355600">
            <a:lnSpc>
              <a:spcPct val="90000"/>
            </a:lnSpc>
            <a:spcBef>
              <a:spcPct val="0"/>
            </a:spcBef>
            <a:spcAft>
              <a:spcPct val="35000"/>
            </a:spcAft>
            <a:buNone/>
          </a:pPr>
          <a:r>
            <a:rPr lang="nb-NO" sz="800" kern="1200" dirty="0"/>
            <a:t>studenten i planleggingen?</a:t>
          </a:r>
        </a:p>
      </dsp:txBody>
      <dsp:txXfrm>
        <a:off x="917027" y="1625401"/>
        <a:ext cx="818058" cy="1026790"/>
      </dsp:txXfrm>
    </dsp:sp>
    <dsp:sp modelId="{8B919065-A38D-402B-A38F-01508A560E75}">
      <dsp:nvSpPr>
        <dsp:cNvPr id="0" name=""/>
        <dsp:cNvSpPr/>
      </dsp:nvSpPr>
      <dsp:spPr>
        <a:xfrm>
          <a:off x="2006" y="1727351"/>
          <a:ext cx="991007" cy="82289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Hvilken kompetanse viser</a:t>
          </a:r>
        </a:p>
      </dsp:txBody>
      <dsp:txXfrm>
        <a:off x="147136" y="1847860"/>
        <a:ext cx="700747" cy="581872"/>
      </dsp:txXfrm>
    </dsp:sp>
    <dsp:sp modelId="{2FC5A0F9-2005-48EA-BF56-6923CD187E97}">
      <dsp:nvSpPr>
        <dsp:cNvPr id="0" name=""/>
        <dsp:cNvSpPr/>
      </dsp:nvSpPr>
      <dsp:spPr>
        <a:xfrm>
          <a:off x="2699973" y="1405375"/>
          <a:ext cx="1678067" cy="1466842"/>
        </a:xfrm>
        <a:prstGeom prst="rightArrow">
          <a:avLst>
            <a:gd name="adj1" fmla="val 70000"/>
            <a:gd name="adj2" fmla="val 50000"/>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0" lvl="0" indent="0" algn="ctr" defTabSz="355600">
            <a:lnSpc>
              <a:spcPct val="90000"/>
            </a:lnSpc>
            <a:spcBef>
              <a:spcPct val="0"/>
            </a:spcBef>
            <a:spcAft>
              <a:spcPct val="35000"/>
            </a:spcAft>
            <a:buNone/>
          </a:pPr>
          <a:r>
            <a:rPr lang="nb-NO" sz="800" kern="1200" dirty="0"/>
            <a:t>studenten i gjennomføringen?</a:t>
          </a:r>
        </a:p>
      </dsp:txBody>
      <dsp:txXfrm>
        <a:off x="3119490" y="1625401"/>
        <a:ext cx="818058" cy="1026790"/>
      </dsp:txXfrm>
    </dsp:sp>
    <dsp:sp modelId="{8BA728BD-4423-4FDE-B839-2A447FAB9A00}">
      <dsp:nvSpPr>
        <dsp:cNvPr id="0" name=""/>
        <dsp:cNvSpPr/>
      </dsp:nvSpPr>
      <dsp:spPr>
        <a:xfrm>
          <a:off x="2280457" y="1719279"/>
          <a:ext cx="839033" cy="839033"/>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0" kern="1200" dirty="0"/>
            <a:t>Hvilken kompetanse viser</a:t>
          </a:r>
        </a:p>
      </dsp:txBody>
      <dsp:txXfrm>
        <a:off x="2403331" y="1842153"/>
        <a:ext cx="593285" cy="593285"/>
      </dsp:txXfrm>
    </dsp:sp>
    <dsp:sp modelId="{6A78AD1A-5E84-4F69-9160-6C7E62CF717C}">
      <dsp:nvSpPr>
        <dsp:cNvPr id="0" name=""/>
        <dsp:cNvSpPr/>
      </dsp:nvSpPr>
      <dsp:spPr>
        <a:xfrm>
          <a:off x="4902437" y="1405375"/>
          <a:ext cx="1678067" cy="1466842"/>
        </a:xfrm>
        <a:prstGeom prst="rightArrow">
          <a:avLst>
            <a:gd name="adj1" fmla="val 70000"/>
            <a:gd name="adj2" fmla="val 50000"/>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0" lvl="0" indent="0" algn="ctr" defTabSz="355600">
            <a:lnSpc>
              <a:spcPct val="90000"/>
            </a:lnSpc>
            <a:spcBef>
              <a:spcPct val="0"/>
            </a:spcBef>
            <a:spcAft>
              <a:spcPct val="35000"/>
            </a:spcAft>
            <a:buNone/>
          </a:pPr>
          <a:r>
            <a:rPr lang="nb-NO" sz="800" kern="1200" dirty="0"/>
            <a:t>studenten i å vurdere eget arbeid?</a:t>
          </a:r>
        </a:p>
      </dsp:txBody>
      <dsp:txXfrm>
        <a:off x="5321954" y="1625401"/>
        <a:ext cx="818058" cy="1026790"/>
      </dsp:txXfrm>
    </dsp:sp>
    <dsp:sp modelId="{2ECB5EA3-1684-4842-AD84-F4E5E26BE041}">
      <dsp:nvSpPr>
        <dsp:cNvPr id="0" name=""/>
        <dsp:cNvSpPr/>
      </dsp:nvSpPr>
      <dsp:spPr>
        <a:xfrm>
          <a:off x="4482920" y="1719279"/>
          <a:ext cx="839033" cy="839033"/>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Hvilken kompetanse viser</a:t>
          </a:r>
        </a:p>
      </dsp:txBody>
      <dsp:txXfrm>
        <a:off x="4605794" y="1842153"/>
        <a:ext cx="593285" cy="593285"/>
      </dsp:txXfrm>
    </dsp:sp>
    <dsp:sp modelId="{3EF4CE6C-1194-4941-9313-6FD469FE1941}">
      <dsp:nvSpPr>
        <dsp:cNvPr id="0" name=""/>
        <dsp:cNvSpPr/>
      </dsp:nvSpPr>
      <dsp:spPr>
        <a:xfrm>
          <a:off x="7104901" y="1405375"/>
          <a:ext cx="1678067" cy="1466842"/>
        </a:xfrm>
        <a:prstGeom prst="rightArrow">
          <a:avLst>
            <a:gd name="adj1" fmla="val 70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0" lvl="0" indent="0" algn="ctr" defTabSz="355600">
            <a:lnSpc>
              <a:spcPct val="90000"/>
            </a:lnSpc>
            <a:spcBef>
              <a:spcPct val="0"/>
            </a:spcBef>
            <a:spcAft>
              <a:spcPct val="35000"/>
            </a:spcAft>
            <a:buNone/>
          </a:pPr>
          <a:r>
            <a:rPr lang="nb-NO" sz="800" kern="1200" dirty="0"/>
            <a:t>studenten totalt sett?</a:t>
          </a:r>
        </a:p>
      </dsp:txBody>
      <dsp:txXfrm>
        <a:off x="7524417" y="1625401"/>
        <a:ext cx="818058" cy="1026790"/>
      </dsp:txXfrm>
    </dsp:sp>
    <dsp:sp modelId="{C3B132FF-05D7-45E5-B3F9-32D23F294FAC}">
      <dsp:nvSpPr>
        <dsp:cNvPr id="0" name=""/>
        <dsp:cNvSpPr/>
      </dsp:nvSpPr>
      <dsp:spPr>
        <a:xfrm>
          <a:off x="6685384" y="1719279"/>
          <a:ext cx="839033" cy="839033"/>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Hvilken kompetanse viser </a:t>
          </a:r>
        </a:p>
      </dsp:txBody>
      <dsp:txXfrm>
        <a:off x="6808258" y="1842153"/>
        <a:ext cx="593285" cy="5932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B6A185D-EEA6-4966-9318-B7D0D1F8728F}" type="datetimeFigureOut">
              <a:rPr lang="nb-NO" smtClean="0"/>
              <a:pPr/>
              <a:t>10.02.2019</a:t>
            </a:fld>
            <a:endParaRPr lang="nb-NO"/>
          </a:p>
        </p:txBody>
      </p:sp>
      <p:sp>
        <p:nvSpPr>
          <p:cNvPr id="4" name="Plassholder for bunn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94E01B4-DC8D-4333-AD68-3A1ADB08B669}" type="slidenum">
              <a:rPr lang="nb-NO" smtClean="0"/>
              <a:pPr/>
              <a:t>‹#›</a:t>
            </a:fld>
            <a:endParaRPr lang="nb-NO"/>
          </a:p>
        </p:txBody>
      </p:sp>
    </p:spTree>
    <p:extLst>
      <p:ext uri="{BB962C8B-B14F-4D97-AF65-F5344CB8AC3E}">
        <p14:creationId xmlns:p14="http://schemas.microsoft.com/office/powerpoint/2010/main" val="1318868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03A3C86-B4E0-494F-92AA-805A31DF5E5E}" type="datetimeFigureOut">
              <a:rPr lang="nb-NO" smtClean="0"/>
              <a:pPr/>
              <a:t>10.02.2019</a:t>
            </a:fld>
            <a:endParaRPr lang="nb-NO"/>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D82A686-2A50-4B2F-8E37-17632D3B9AE1}" type="slidenum">
              <a:rPr lang="nb-NO" smtClean="0"/>
              <a:pPr/>
              <a:t>‹#›</a:t>
            </a:fld>
            <a:endParaRPr lang="nb-NO"/>
          </a:p>
        </p:txBody>
      </p:sp>
    </p:spTree>
    <p:extLst>
      <p:ext uri="{BB962C8B-B14F-4D97-AF65-F5344CB8AC3E}">
        <p14:creationId xmlns:p14="http://schemas.microsoft.com/office/powerpoint/2010/main" val="22220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2D82A686-2A50-4B2F-8E37-17632D3B9AE1}" type="slidenum">
              <a:rPr lang="nb-NO" smtClean="0"/>
              <a:pPr/>
              <a:t>4</a:t>
            </a:fld>
            <a:endParaRPr lang="nb-NO"/>
          </a:p>
        </p:txBody>
      </p:sp>
    </p:spTree>
    <p:extLst>
      <p:ext uri="{BB962C8B-B14F-4D97-AF65-F5344CB8AC3E}">
        <p14:creationId xmlns:p14="http://schemas.microsoft.com/office/powerpoint/2010/main" val="1089915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6002" y="1548000"/>
            <a:ext cx="6255695" cy="540000"/>
          </a:xfrm>
        </p:spPr>
        <p:txBody>
          <a:bodyPr>
            <a:normAutofit/>
          </a:bodyPr>
          <a:lstStyle>
            <a:lvl1pPr algn="l">
              <a:defRPr sz="3200" b="1">
                <a:latin typeface="Arial" pitchFamily="34" charset="0"/>
                <a:cs typeface="Arial" pitchFamily="34" charset="0"/>
              </a:defRPr>
            </a:lvl1pPr>
          </a:lstStyle>
          <a:p>
            <a:r>
              <a:rPr lang="nb-NO"/>
              <a:t>Klikk for å redigere tittelstil</a:t>
            </a:r>
            <a:endParaRPr lang="nb-NO" dirty="0"/>
          </a:p>
        </p:txBody>
      </p:sp>
      <p:sp>
        <p:nvSpPr>
          <p:cNvPr id="3" name="Subtitle 2"/>
          <p:cNvSpPr>
            <a:spLocks noGrp="1"/>
          </p:cNvSpPr>
          <p:nvPr>
            <p:ph type="subTitle" idx="1"/>
          </p:nvPr>
        </p:nvSpPr>
        <p:spPr>
          <a:xfrm>
            <a:off x="2016000" y="2124000"/>
            <a:ext cx="6260740" cy="540000"/>
          </a:xfrm>
        </p:spPr>
        <p:txBody>
          <a:bodyPr>
            <a:normAutofit/>
          </a:bodyPr>
          <a:lstStyle>
            <a:lvl1pPr marL="0" indent="0" algn="l">
              <a:buNone/>
              <a:defRPr sz="2600">
                <a:solidFill>
                  <a:schemeClr val="tx1"/>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Date Placeholder 3"/>
          <p:cNvSpPr>
            <a:spLocks noGrp="1"/>
          </p:cNvSpPr>
          <p:nvPr>
            <p:ph type="dt" sz="half" idx="10"/>
          </p:nvPr>
        </p:nvSpPr>
        <p:spPr>
          <a:xfrm>
            <a:off x="2016000" y="6264000"/>
            <a:ext cx="2375616" cy="288000"/>
          </a:xfrm>
        </p:spPr>
        <p:txBody>
          <a:bodyPr/>
          <a:lstStyle>
            <a:lvl1pPr>
              <a:defRPr>
                <a:solidFill>
                  <a:schemeClr val="tx1"/>
                </a:solidFill>
                <a:latin typeface="Arial" pitchFamily="34" charset="0"/>
                <a:cs typeface="Arial" pitchFamily="34" charset="0"/>
              </a:defRPr>
            </a:lvl1pPr>
          </a:lstStyle>
          <a:p>
            <a:r>
              <a:rPr lang="nb-NO"/>
              <a:t>Vurdering av yrkes/profesjonskompetanse Ann Lisa Sylte 2011</a:t>
            </a:r>
            <a:endParaRPr lang="nb-NO" dirty="0"/>
          </a:p>
        </p:txBody>
      </p:sp>
      <p:sp>
        <p:nvSpPr>
          <p:cNvPr id="7" name="Rectangle 6"/>
          <p:cNvSpPr/>
          <p:nvPr userDrawn="1"/>
        </p:nvSpPr>
        <p:spPr>
          <a:xfrm>
            <a:off x="0" y="0"/>
            <a:ext cx="1763688" cy="687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710209"/>
            <a:ext cx="1261768" cy="1188623"/>
          </a:xfrm>
          <a:prstGeom prst="rect">
            <a:avLst/>
          </a:prstGeom>
        </p:spPr>
      </p:pic>
      <p:cxnSp>
        <p:nvCxnSpPr>
          <p:cNvPr id="11" name="Straight Connector 10"/>
          <p:cNvCxnSpPr/>
          <p:nvPr userDrawn="1"/>
        </p:nvCxnSpPr>
        <p:spPr>
          <a:xfrm>
            <a:off x="2016000" y="1548000"/>
            <a:ext cx="70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264000"/>
            <a:ext cx="252000" cy="0"/>
          </a:xfrm>
          <a:prstGeom prst="line">
            <a:avLst/>
          </a:prstGeom>
          <a:ln w="1270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416400"/>
            <a:ext cx="252000" cy="0"/>
          </a:xfrm>
          <a:prstGeom prst="line">
            <a:avLst/>
          </a:prstGeom>
          <a:ln w="1270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1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216000"/>
            <a:ext cx="7920000" cy="936000"/>
          </a:xfrm>
        </p:spPr>
        <p:txBody>
          <a:bodyPr anchor="t">
            <a:normAutofit/>
          </a:bodyPr>
          <a:lstStyle>
            <a:lvl1pPr algn="l">
              <a:defRPr sz="3200" b="1">
                <a:latin typeface="Arial" pitchFamily="34" charset="0"/>
                <a:cs typeface="Arial" pitchFamily="34" charset="0"/>
              </a:defRPr>
            </a:lvl1pPr>
          </a:lstStyle>
          <a:p>
            <a:r>
              <a:rPr lang="en-US" dirty="0"/>
              <a:t>Click to edit title</a:t>
            </a:r>
            <a:br>
              <a:rPr lang="en-US" dirty="0"/>
            </a:br>
            <a:endParaRPr lang="nb-NO" dirty="0"/>
          </a:p>
        </p:txBody>
      </p:sp>
      <p:sp>
        <p:nvSpPr>
          <p:cNvPr id="3" name="Content Placeholder 2"/>
          <p:cNvSpPr>
            <a:spLocks noGrp="1"/>
          </p:cNvSpPr>
          <p:nvPr>
            <p:ph idx="1" hasCustomPrompt="1"/>
          </p:nvPr>
        </p:nvSpPr>
        <p:spPr>
          <a:xfrm>
            <a:off x="468000" y="1980001"/>
            <a:ext cx="7920000" cy="4214888"/>
          </a:xfrm>
        </p:spPr>
        <p:txBody>
          <a:bodyPr/>
          <a:lstStyle>
            <a:lvl1pPr marL="342900" indent="-342900">
              <a:buFont typeface="Calibri" pitchFamily="34" charset="0"/>
              <a:buChar char="—"/>
              <a:defRPr sz="2400">
                <a:latin typeface="Arial" pitchFamily="34" charset="0"/>
                <a:cs typeface="Arial" pitchFamily="34" charset="0"/>
              </a:defRPr>
            </a:lvl1pPr>
            <a:lvl2pPr marL="742950" indent="-285750">
              <a:buFont typeface="Calibri" pitchFamily="34" charset="0"/>
              <a:buChar char="—"/>
              <a:defRPr sz="2000">
                <a:latin typeface="Arial" pitchFamily="34" charset="0"/>
                <a:cs typeface="Arial" pitchFamily="34" charset="0"/>
              </a:defRPr>
            </a:lvl2pPr>
            <a:lvl3pPr marL="1143000" indent="-228600">
              <a:buFont typeface="Calibri" pitchFamily="34" charset="0"/>
              <a:buChar char="—"/>
              <a:defRPr sz="1600">
                <a:latin typeface="Arial" pitchFamily="34" charset="0"/>
                <a:cs typeface="Arial" pitchFamily="34" charset="0"/>
              </a:defRPr>
            </a:lvl3pPr>
            <a:lvl4pPr marL="1600200" indent="-228600">
              <a:buFont typeface="Calibri" pitchFamily="34" charset="0"/>
              <a:buChar char="—"/>
              <a:defRPr sz="1200">
                <a:latin typeface="Arial" pitchFamily="34" charset="0"/>
                <a:cs typeface="Arial" pitchFamily="34" charset="0"/>
              </a:defRPr>
            </a:lvl4pPr>
            <a:lvl5pPr marL="2057400" indent="-228600">
              <a:buFont typeface="Calibri" pitchFamily="34" charset="0"/>
              <a:buChar char="—"/>
              <a:defRPr sz="800">
                <a:latin typeface="Arial" pitchFamily="34" charset="0"/>
                <a:cs typeface="Arial"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Date Placeholder 3"/>
          <p:cNvSpPr>
            <a:spLocks noGrp="1"/>
          </p:cNvSpPr>
          <p:nvPr>
            <p:ph type="dt" sz="half" idx="10"/>
          </p:nvPr>
        </p:nvSpPr>
        <p:spPr>
          <a:xfrm>
            <a:off x="468000" y="6228000"/>
            <a:ext cx="4114800" cy="365125"/>
          </a:xfrm>
        </p:spPr>
        <p:txBody>
          <a:bodyPr/>
          <a:lstStyle>
            <a:lvl1pPr>
              <a:defRPr sz="1100" baseline="0">
                <a:solidFill>
                  <a:srgbClr val="999999"/>
                </a:solidFill>
                <a:latin typeface="Arial" pitchFamily="34" charset="0"/>
              </a:defRPr>
            </a:lvl1pPr>
          </a:lstStyle>
          <a:p>
            <a:pPr>
              <a:tabLst>
                <a:tab pos="1435100" algn="l"/>
              </a:tabLst>
            </a:pPr>
            <a:r>
              <a:rPr lang="nb-NO"/>
              <a:t>Vurdering av yrkes/profesjonskompetanse Ann Lisa Sylte 2011</a:t>
            </a:r>
            <a:endParaRPr lang="nb-NO" dirty="0"/>
          </a:p>
        </p:txBody>
      </p:sp>
      <p:cxnSp>
        <p:nvCxnSpPr>
          <p:cNvPr id="8" name="Straight Connector 7"/>
          <p:cNvCxnSpPr/>
          <p:nvPr userDrawn="1"/>
        </p:nvCxnSpPr>
        <p:spPr>
          <a:xfrm>
            <a:off x="0" y="0"/>
            <a:ext cx="9144000" cy="0"/>
          </a:xfrm>
          <a:prstGeom prst="line">
            <a:avLst/>
          </a:prstGeom>
          <a:ln w="107950">
            <a:solidFill>
              <a:srgbClr val="277D9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320" y="5881496"/>
            <a:ext cx="542544" cy="493776"/>
          </a:xfrm>
          <a:prstGeom prst="rect">
            <a:avLst/>
          </a:prstGeom>
        </p:spPr>
      </p:pic>
      <p:cxnSp>
        <p:nvCxnSpPr>
          <p:cNvPr id="11" name="Straight Connector 10"/>
          <p:cNvCxnSpPr/>
          <p:nvPr userDrawn="1"/>
        </p:nvCxnSpPr>
        <p:spPr>
          <a:xfrm>
            <a:off x="468000" y="6228000"/>
            <a:ext cx="792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926368" y="6354000"/>
            <a:ext cx="0" cy="108000"/>
          </a:xfrm>
          <a:prstGeom prst="line">
            <a:avLst/>
          </a:prstGeom>
          <a:ln w="12700">
            <a:solidFill>
              <a:srgbClr val="277D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960400" y="324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960400" y="396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961344" y="468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961344" y="648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960400" y="1152000"/>
            <a:ext cx="180000" cy="0"/>
          </a:xfrm>
          <a:prstGeom prst="line">
            <a:avLst/>
          </a:prstGeom>
          <a:ln w="12700">
            <a:solidFill>
              <a:srgbClr val="277D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61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216000"/>
            <a:ext cx="7920000" cy="936000"/>
          </a:xfrm>
        </p:spPr>
        <p:txBody>
          <a:bodyPr anchor="t">
            <a:normAutofit/>
          </a:bodyPr>
          <a:lstStyle>
            <a:lvl1pPr algn="l">
              <a:defRPr sz="3200" b="1" baseline="0">
                <a:latin typeface="Arial" pitchFamily="34" charset="0"/>
                <a:cs typeface="Arial" pitchFamily="34" charset="0"/>
              </a:defRPr>
            </a:lvl1pPr>
          </a:lstStyle>
          <a:p>
            <a:r>
              <a:rPr lang="en-US" dirty="0"/>
              <a:t>Click to edit title</a:t>
            </a:r>
            <a:br>
              <a:rPr lang="en-US" dirty="0"/>
            </a:br>
            <a:endParaRPr lang="nb-NO" dirty="0"/>
          </a:p>
        </p:txBody>
      </p:sp>
      <p:sp>
        <p:nvSpPr>
          <p:cNvPr id="4" name="Date Placeholder 3"/>
          <p:cNvSpPr>
            <a:spLocks noGrp="1"/>
          </p:cNvSpPr>
          <p:nvPr>
            <p:ph type="dt" sz="half" idx="10"/>
          </p:nvPr>
        </p:nvSpPr>
        <p:spPr>
          <a:xfrm>
            <a:off x="468000" y="6228000"/>
            <a:ext cx="4114800" cy="365125"/>
          </a:xfrm>
        </p:spPr>
        <p:txBody>
          <a:bodyPr/>
          <a:lstStyle>
            <a:lvl1pPr>
              <a:defRPr sz="1100" baseline="0">
                <a:solidFill>
                  <a:srgbClr val="999999"/>
                </a:solidFill>
                <a:latin typeface="Arial" pitchFamily="34" charset="0"/>
              </a:defRPr>
            </a:lvl1pPr>
          </a:lstStyle>
          <a:p>
            <a:pPr>
              <a:tabLst>
                <a:tab pos="1435100" algn="l"/>
              </a:tabLst>
            </a:pPr>
            <a:r>
              <a:rPr lang="nb-NO"/>
              <a:t>Vurdering av yrkes/profesjonskompetanse Ann Lisa Sylte 2011</a:t>
            </a:r>
            <a:endParaRPr lang="nb-NO" dirty="0"/>
          </a:p>
        </p:txBody>
      </p:sp>
      <p:cxnSp>
        <p:nvCxnSpPr>
          <p:cNvPr id="8" name="Straight Connector 7"/>
          <p:cNvCxnSpPr/>
          <p:nvPr userDrawn="1"/>
        </p:nvCxnSpPr>
        <p:spPr>
          <a:xfrm>
            <a:off x="0" y="0"/>
            <a:ext cx="9144000" cy="0"/>
          </a:xfrm>
          <a:prstGeom prst="line">
            <a:avLst/>
          </a:prstGeom>
          <a:ln w="107950">
            <a:solidFill>
              <a:srgbClr val="277D9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320" y="5881496"/>
            <a:ext cx="542544" cy="493776"/>
          </a:xfrm>
          <a:prstGeom prst="rect">
            <a:avLst/>
          </a:prstGeom>
        </p:spPr>
      </p:pic>
      <p:cxnSp>
        <p:nvCxnSpPr>
          <p:cNvPr id="11" name="Straight Connector 10"/>
          <p:cNvCxnSpPr/>
          <p:nvPr userDrawn="1"/>
        </p:nvCxnSpPr>
        <p:spPr>
          <a:xfrm>
            <a:off x="468000" y="6228000"/>
            <a:ext cx="792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926368" y="6354000"/>
            <a:ext cx="0" cy="108000"/>
          </a:xfrm>
          <a:prstGeom prst="line">
            <a:avLst/>
          </a:prstGeom>
          <a:ln w="12700">
            <a:solidFill>
              <a:srgbClr val="277D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960400" y="324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960400" y="396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961344" y="468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961344" y="648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960400" y="1152000"/>
            <a:ext cx="180000" cy="0"/>
          </a:xfrm>
          <a:prstGeom prst="line">
            <a:avLst/>
          </a:prstGeom>
          <a:ln w="12700">
            <a:solidFill>
              <a:srgbClr val="277D90"/>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sz="half" idx="1" hasCustomPrompt="1"/>
          </p:nvPr>
        </p:nvSpPr>
        <p:spPr>
          <a:xfrm>
            <a:off x="457200" y="1600200"/>
            <a:ext cx="4038600" cy="4528184"/>
          </a:xfrm>
        </p:spPr>
        <p:txBody>
          <a:bodyPr vert="horz" lIns="91440" tIns="45720" rIns="91440" bIns="45720" rtlCol="0">
            <a:normAutofit/>
          </a:bodyPr>
          <a:lstStyle>
            <a:lvl1pPr>
              <a:defRPr lang="en-US" sz="2400" dirty="0" smtClean="0">
                <a:latin typeface="Arial" pitchFamily="34" charset="0"/>
                <a:cs typeface="Arial" pitchFamily="34" charset="0"/>
              </a:defRPr>
            </a:lvl1pPr>
            <a:lvl2pPr>
              <a:defRPr lang="en-US" sz="2000" dirty="0" smtClean="0">
                <a:latin typeface="Arial" pitchFamily="34" charset="0"/>
                <a:cs typeface="Arial" pitchFamily="34" charset="0"/>
              </a:defRPr>
            </a:lvl2pPr>
            <a:lvl3pPr>
              <a:defRPr lang="en-US" sz="1600" dirty="0" smtClean="0">
                <a:latin typeface="Arial" pitchFamily="34" charset="0"/>
                <a:cs typeface="Arial" pitchFamily="34" charset="0"/>
              </a:defRPr>
            </a:lvl3pPr>
            <a:lvl4pPr>
              <a:defRPr lang="en-US" sz="1200" dirty="0" smtClean="0">
                <a:latin typeface="Arial" pitchFamily="34" charset="0"/>
                <a:cs typeface="Arial" pitchFamily="34" charset="0"/>
              </a:defRPr>
            </a:lvl4pPr>
            <a:lvl5pPr>
              <a:defRPr lang="nb-NO" sz="800" dirty="0">
                <a:latin typeface="Arial" pitchFamily="34" charset="0"/>
                <a:cs typeface="Arial" pitchFamily="34" charset="0"/>
              </a:defRPr>
            </a:lvl5pPr>
          </a:lstStyle>
          <a:p>
            <a:pPr lvl="0">
              <a:buFont typeface="Calibri" pitchFamily="34" charset="0"/>
              <a:buChar char="—"/>
            </a:pPr>
            <a:r>
              <a:rPr lang="en-US" dirty="0"/>
              <a:t>Click to edit text</a:t>
            </a:r>
          </a:p>
          <a:p>
            <a:pPr lvl="1">
              <a:buFont typeface="Calibri" pitchFamily="34" charset="0"/>
              <a:buChar char="—"/>
            </a:pPr>
            <a:r>
              <a:rPr lang="en-US" dirty="0"/>
              <a:t>Second level</a:t>
            </a:r>
          </a:p>
          <a:p>
            <a:pPr lvl="2">
              <a:buFont typeface="Calibri" pitchFamily="34" charset="0"/>
              <a:buChar char="—"/>
            </a:pPr>
            <a:r>
              <a:rPr lang="en-US" dirty="0"/>
              <a:t>Third level</a:t>
            </a:r>
          </a:p>
          <a:p>
            <a:pPr lvl="3">
              <a:buFont typeface="Calibri" pitchFamily="34" charset="0"/>
              <a:buChar char="—"/>
            </a:pPr>
            <a:r>
              <a:rPr lang="en-US" dirty="0"/>
              <a:t>Fourth level</a:t>
            </a:r>
          </a:p>
          <a:p>
            <a:pPr lvl="4">
              <a:buFont typeface="Calibri" pitchFamily="34" charset="0"/>
              <a:buChar char="—"/>
            </a:pPr>
            <a:r>
              <a:rPr lang="en-US" dirty="0"/>
              <a:t>Fifth level</a:t>
            </a:r>
            <a:endParaRPr lang="nb-NO" dirty="0"/>
          </a:p>
        </p:txBody>
      </p:sp>
      <p:sp>
        <p:nvSpPr>
          <p:cNvPr id="18" name="Content Placeholder 2"/>
          <p:cNvSpPr>
            <a:spLocks noGrp="1"/>
          </p:cNvSpPr>
          <p:nvPr>
            <p:ph sz="half" idx="11" hasCustomPrompt="1"/>
          </p:nvPr>
        </p:nvSpPr>
        <p:spPr>
          <a:xfrm>
            <a:off x="4572000" y="1596191"/>
            <a:ext cx="4038600" cy="4525963"/>
          </a:xfrm>
        </p:spPr>
        <p:txBody>
          <a:bodyPr vert="horz" lIns="91440" tIns="45720" rIns="91440" bIns="45720" rtlCol="0">
            <a:normAutofit/>
          </a:bodyPr>
          <a:lstStyle>
            <a:lvl1pPr>
              <a:defRPr lang="en-US" sz="2400" dirty="0" smtClean="0">
                <a:latin typeface="Arial" pitchFamily="34" charset="0"/>
                <a:cs typeface="Arial" pitchFamily="34" charset="0"/>
              </a:defRPr>
            </a:lvl1pPr>
            <a:lvl2pPr>
              <a:defRPr lang="en-US" sz="2000" dirty="0" smtClean="0">
                <a:latin typeface="Arial" pitchFamily="34" charset="0"/>
                <a:cs typeface="Arial" pitchFamily="34" charset="0"/>
              </a:defRPr>
            </a:lvl2pPr>
            <a:lvl3pPr>
              <a:defRPr lang="en-US" sz="1600" dirty="0" smtClean="0">
                <a:latin typeface="Arial" pitchFamily="34" charset="0"/>
                <a:cs typeface="Arial" pitchFamily="34" charset="0"/>
              </a:defRPr>
            </a:lvl3pPr>
            <a:lvl4pPr>
              <a:defRPr lang="en-US" sz="1200" dirty="0" smtClean="0">
                <a:latin typeface="Arial" pitchFamily="34" charset="0"/>
                <a:cs typeface="Arial" pitchFamily="34" charset="0"/>
              </a:defRPr>
            </a:lvl4pPr>
            <a:lvl5pPr>
              <a:defRPr lang="nb-NO" sz="800" dirty="0">
                <a:latin typeface="Arial" pitchFamily="34" charset="0"/>
                <a:cs typeface="Arial" pitchFamily="34" charset="0"/>
              </a:defRPr>
            </a:lvl5pPr>
          </a:lstStyle>
          <a:p>
            <a:pPr lvl="0">
              <a:buFont typeface="Calibri" pitchFamily="34" charset="0"/>
              <a:buChar char="—"/>
            </a:pPr>
            <a:r>
              <a:rPr lang="en-US" dirty="0"/>
              <a:t>Click to edit text</a:t>
            </a:r>
          </a:p>
          <a:p>
            <a:pPr lvl="1">
              <a:buFont typeface="Calibri" pitchFamily="34" charset="0"/>
              <a:buChar char="—"/>
            </a:pPr>
            <a:r>
              <a:rPr lang="en-US" dirty="0"/>
              <a:t>Second level</a:t>
            </a:r>
          </a:p>
          <a:p>
            <a:pPr lvl="2">
              <a:buFont typeface="Calibri" pitchFamily="34" charset="0"/>
              <a:buChar char="—"/>
            </a:pPr>
            <a:r>
              <a:rPr lang="en-US" dirty="0"/>
              <a:t>Third level</a:t>
            </a:r>
          </a:p>
          <a:p>
            <a:pPr lvl="3">
              <a:buFont typeface="Calibri" pitchFamily="34" charset="0"/>
              <a:buChar char="—"/>
            </a:pPr>
            <a:r>
              <a:rPr lang="en-US" dirty="0"/>
              <a:t>Fourth level</a:t>
            </a:r>
          </a:p>
          <a:p>
            <a:pPr lvl="4">
              <a:buFont typeface="Calibri" pitchFamily="34" charset="0"/>
              <a:buChar char="—"/>
            </a:pPr>
            <a:r>
              <a:rPr lang="en-US" dirty="0"/>
              <a:t>Fifth level</a:t>
            </a:r>
            <a:endParaRPr lang="nb-NO" dirty="0"/>
          </a:p>
        </p:txBody>
      </p:sp>
    </p:spTree>
    <p:extLst>
      <p:ext uri="{BB962C8B-B14F-4D97-AF65-F5344CB8AC3E}">
        <p14:creationId xmlns:p14="http://schemas.microsoft.com/office/powerpoint/2010/main" val="1804233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b-NO"/>
              <a:t>Vurdering av yrkes/profesjonskompetanse Ann Lisa Sylte 2011</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Ann Lisa Sylte 2012</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AA185-A6F0-44EE-8B79-6F0F9E415D9A}" type="slidenum">
              <a:rPr lang="nb-NO" smtClean="0"/>
              <a:pPr/>
              <a:t>‹#›</a:t>
            </a:fld>
            <a:endParaRPr lang="nb-NO"/>
          </a:p>
        </p:txBody>
      </p:sp>
    </p:spTree>
    <p:extLst>
      <p:ext uri="{BB962C8B-B14F-4D97-AF65-F5344CB8AC3E}">
        <p14:creationId xmlns:p14="http://schemas.microsoft.com/office/powerpoint/2010/main" val="392939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6002" y="1142984"/>
            <a:ext cx="6255695" cy="1357322"/>
          </a:xfrm>
        </p:spPr>
        <p:txBody>
          <a:bodyPr>
            <a:normAutofit/>
          </a:bodyPr>
          <a:lstStyle/>
          <a:p>
            <a:r>
              <a:rPr lang="nb-NO" dirty="0"/>
              <a:t>Vurdering </a:t>
            </a:r>
            <a:r>
              <a:rPr lang="nb-NO" i="1" dirty="0">
                <a:solidFill>
                  <a:srgbClr val="C00000"/>
                </a:solidFill>
              </a:rPr>
              <a:t>for</a:t>
            </a:r>
            <a:r>
              <a:rPr lang="nb-NO" dirty="0"/>
              <a:t>  og </a:t>
            </a:r>
            <a:r>
              <a:rPr lang="nb-NO" i="1" dirty="0">
                <a:solidFill>
                  <a:srgbClr val="C00000"/>
                </a:solidFill>
              </a:rPr>
              <a:t>av</a:t>
            </a:r>
            <a:r>
              <a:rPr lang="nb-NO" dirty="0"/>
              <a:t> læring -</a:t>
            </a:r>
            <a:br>
              <a:rPr lang="nb-NO" dirty="0"/>
            </a:br>
            <a:r>
              <a:rPr lang="nb-NO" dirty="0"/>
              <a:t>for profesjonskompetanse</a:t>
            </a:r>
          </a:p>
        </p:txBody>
      </p:sp>
      <p:sp>
        <p:nvSpPr>
          <p:cNvPr id="4" name="Date Placeholder 3"/>
          <p:cNvSpPr>
            <a:spLocks noGrp="1"/>
          </p:cNvSpPr>
          <p:nvPr>
            <p:ph type="dt" sz="half" idx="10"/>
          </p:nvPr>
        </p:nvSpPr>
        <p:spPr>
          <a:xfrm>
            <a:off x="2052368" y="6093296"/>
            <a:ext cx="2375616" cy="458704"/>
          </a:xfrm>
        </p:spPr>
        <p:txBody>
          <a:bodyPr/>
          <a:lstStyle/>
          <a:p>
            <a:r>
              <a:rPr lang="nb-NO"/>
              <a:t>Vurdering av yrkes/profesjonskompetanse Ann Lisa Sylte 2011</a:t>
            </a:r>
            <a:endParaRPr lang="nb-NO" dirty="0"/>
          </a:p>
        </p:txBody>
      </p:sp>
      <p:pic>
        <p:nvPicPr>
          <p:cNvPr id="37890" name="Picture 2" descr="http://static.forskning.no/00/28/68/18/lecture_None.full.jpg"/>
          <p:cNvPicPr>
            <a:picLocks noChangeAspect="1" noChangeArrowheads="1"/>
          </p:cNvPicPr>
          <p:nvPr/>
        </p:nvPicPr>
        <p:blipFill>
          <a:blip r:embed="rId2" cstate="print"/>
          <a:srcRect/>
          <a:stretch>
            <a:fillRect/>
          </a:stretch>
        </p:blipFill>
        <p:spPr bwMode="auto">
          <a:xfrm>
            <a:off x="2915816" y="2636912"/>
            <a:ext cx="3829050" cy="2571750"/>
          </a:xfrm>
          <a:prstGeom prst="rect">
            <a:avLst/>
          </a:prstGeom>
          <a:noFill/>
        </p:spPr>
      </p:pic>
    </p:spTree>
    <p:extLst>
      <p:ext uri="{BB962C8B-B14F-4D97-AF65-F5344CB8AC3E}">
        <p14:creationId xmlns:p14="http://schemas.microsoft.com/office/powerpoint/2010/main" val="2270539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16000"/>
            <a:ext cx="7920000" cy="1628824"/>
          </a:xfrm>
        </p:spPr>
        <p:txBody>
          <a:bodyPr>
            <a:normAutofit/>
          </a:bodyPr>
          <a:lstStyle/>
          <a:p>
            <a:pPr algn="ctr"/>
            <a:br>
              <a:rPr lang="nb-NO" dirty="0"/>
            </a:br>
            <a:br>
              <a:rPr lang="nb-NO" dirty="0"/>
            </a:br>
            <a:r>
              <a:rPr lang="nb-NO" dirty="0">
                <a:solidFill>
                  <a:schemeClr val="accent2">
                    <a:lumMod val="50000"/>
                  </a:schemeClr>
                </a:solidFill>
              </a:rPr>
              <a:t>Utfordringer knyttet til kjennetegn</a:t>
            </a:r>
          </a:p>
        </p:txBody>
      </p:sp>
      <p:sp>
        <p:nvSpPr>
          <p:cNvPr id="3" name="Plassholder for innhold 2"/>
          <p:cNvSpPr>
            <a:spLocks noGrp="1"/>
          </p:cNvSpPr>
          <p:nvPr>
            <p:ph idx="1"/>
          </p:nvPr>
        </p:nvSpPr>
        <p:spPr/>
        <p:txBody>
          <a:bodyPr/>
          <a:lstStyle/>
          <a:p>
            <a:endParaRPr lang="nb-NO" dirty="0"/>
          </a:p>
          <a:p>
            <a:r>
              <a:rPr lang="nb-NO" dirty="0"/>
              <a:t>Ved åpne /case oppgaver hvor helhetlig yrkes/profesjonskompetanse vektlegges, hvordan bør kjennetegnene da være utformet?</a:t>
            </a:r>
          </a:p>
        </p:txBody>
      </p:sp>
      <p:sp>
        <p:nvSpPr>
          <p:cNvPr id="4" name="Plassholder for dato 3"/>
          <p:cNvSpPr>
            <a:spLocks noGrp="1"/>
          </p:cNvSpPr>
          <p:nvPr>
            <p:ph type="dt" sz="half" idx="10"/>
          </p:nvPr>
        </p:nvSpPr>
        <p:spPr/>
        <p:txBody>
          <a:bodyPr/>
          <a:lstStyle/>
          <a:p>
            <a:pPr>
              <a:tabLst>
                <a:tab pos="1435100" algn="l"/>
              </a:tabLst>
            </a:pPr>
            <a:r>
              <a:rPr lang="nb-NO"/>
              <a:t>Vurdering av yrkes/profesjonskompetanse Ann Lisa Sylte 2011</a:t>
            </a:r>
            <a:endParaRPr lang="nb-NO" dirty="0"/>
          </a:p>
        </p:txBody>
      </p:sp>
      <p:pic>
        <p:nvPicPr>
          <p:cNvPr id="4103" name="Picture 7" descr="http://www.madeinholmedal.no/data/images/200910070555_Anders-Holmedal.jpg"/>
          <p:cNvPicPr>
            <a:picLocks noChangeAspect="1" noChangeArrowheads="1"/>
          </p:cNvPicPr>
          <p:nvPr/>
        </p:nvPicPr>
        <p:blipFill>
          <a:blip r:embed="rId2" cstate="print"/>
          <a:srcRect t="33981"/>
          <a:stretch>
            <a:fillRect/>
          </a:stretch>
        </p:blipFill>
        <p:spPr bwMode="auto">
          <a:xfrm>
            <a:off x="5857884" y="4572008"/>
            <a:ext cx="2445486" cy="1614492"/>
          </a:xfrm>
          <a:prstGeom prst="rect">
            <a:avLst/>
          </a:prstGeom>
          <a:noFill/>
        </p:spPr>
      </p:pic>
      <p:pic>
        <p:nvPicPr>
          <p:cNvPr id="4105" name="Picture 9" descr="http://www.uis.no/getfile.php/Instituttbilder/Institutt%20for%20helsefag/Sykepleielab.jpg"/>
          <p:cNvPicPr>
            <a:picLocks noChangeAspect="1" noChangeArrowheads="1"/>
          </p:cNvPicPr>
          <p:nvPr/>
        </p:nvPicPr>
        <p:blipFill>
          <a:blip r:embed="rId3" cstate="print"/>
          <a:srcRect r="26829"/>
          <a:stretch>
            <a:fillRect/>
          </a:stretch>
        </p:blipFill>
        <p:spPr bwMode="auto">
          <a:xfrm>
            <a:off x="785786" y="4569151"/>
            <a:ext cx="1500198" cy="1560195"/>
          </a:xfrm>
          <a:prstGeom prst="rect">
            <a:avLst/>
          </a:prstGeom>
          <a:noFill/>
        </p:spPr>
      </p:pic>
      <p:pic>
        <p:nvPicPr>
          <p:cNvPr id="4107" name="Picture 11" descr="http://nrkp3.no/drillpikene/wp-content/uploads/2009/02/politi.jpg"/>
          <p:cNvPicPr>
            <a:picLocks noChangeAspect="1" noChangeArrowheads="1"/>
          </p:cNvPicPr>
          <p:nvPr/>
        </p:nvPicPr>
        <p:blipFill>
          <a:blip r:embed="rId4" cstate="print"/>
          <a:srcRect/>
          <a:stretch>
            <a:fillRect/>
          </a:stretch>
        </p:blipFill>
        <p:spPr bwMode="auto">
          <a:xfrm>
            <a:off x="2643174" y="4572008"/>
            <a:ext cx="2919170" cy="154464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br>
              <a:rPr lang="nb-NO" dirty="0"/>
            </a:br>
            <a:r>
              <a:rPr lang="nb-NO" dirty="0">
                <a:solidFill>
                  <a:schemeClr val="accent2">
                    <a:lumMod val="50000"/>
                  </a:schemeClr>
                </a:solidFill>
              </a:rPr>
              <a:t>Utfordringer knyttet til kjennetegn…</a:t>
            </a:r>
          </a:p>
        </p:txBody>
      </p:sp>
      <p:sp>
        <p:nvSpPr>
          <p:cNvPr id="3" name="Plassholder for innhold 2"/>
          <p:cNvSpPr>
            <a:spLocks noGrp="1"/>
          </p:cNvSpPr>
          <p:nvPr>
            <p:ph idx="1"/>
          </p:nvPr>
        </p:nvSpPr>
        <p:spPr>
          <a:xfrm>
            <a:off x="468000" y="1484784"/>
            <a:ext cx="7920000" cy="4710105"/>
          </a:xfrm>
        </p:spPr>
        <p:txBody>
          <a:bodyPr/>
          <a:lstStyle/>
          <a:p>
            <a:r>
              <a:rPr lang="nb-NO" dirty="0"/>
              <a:t>Kjennetegn som viser teknisk grunnleggende faglig kompetanse?</a:t>
            </a:r>
          </a:p>
          <a:p>
            <a:r>
              <a:rPr lang="nb-NO" dirty="0"/>
              <a:t>Kjennetegn som viser at de knytter teknisk grunnleggende faglig kompetanse sammen med</a:t>
            </a:r>
          </a:p>
          <a:p>
            <a:pPr lvl="1"/>
            <a:r>
              <a:rPr lang="nb-NO" dirty="0"/>
              <a:t>nøkkelkompetanse som orden, høflig mot pasienten /brukeren /klienten osv.? (Generell del av læreplanen)</a:t>
            </a:r>
          </a:p>
        </p:txBody>
      </p:sp>
      <p:sp>
        <p:nvSpPr>
          <p:cNvPr id="4" name="Plassholder for dato 3"/>
          <p:cNvSpPr>
            <a:spLocks noGrp="1"/>
          </p:cNvSpPr>
          <p:nvPr>
            <p:ph type="dt" sz="half" idx="10"/>
          </p:nvPr>
        </p:nvSpPr>
        <p:spPr/>
        <p:txBody>
          <a:bodyPr/>
          <a:lstStyle/>
          <a:p>
            <a:pPr>
              <a:tabLst>
                <a:tab pos="1435100" algn="l"/>
              </a:tabLst>
            </a:pPr>
            <a:r>
              <a:rPr lang="nb-NO"/>
              <a:t>Vurdering av yrkes/profesjonskompetanse Ann Lisa Sylte 2011</a:t>
            </a:r>
            <a:endParaRPr lang="nb-NO" dirty="0"/>
          </a:p>
        </p:txBody>
      </p:sp>
      <p:pic>
        <p:nvPicPr>
          <p:cNvPr id="7181" name="Picture 13" descr="http://blogg.steinheimcomics.com/wp-content/uploads/2008/09/kundeservice.jpg"/>
          <p:cNvPicPr>
            <a:picLocks noChangeAspect="1" noChangeArrowheads="1"/>
          </p:cNvPicPr>
          <p:nvPr/>
        </p:nvPicPr>
        <p:blipFill>
          <a:blip r:embed="rId2" cstate="print"/>
          <a:srcRect/>
          <a:stretch>
            <a:fillRect/>
          </a:stretch>
        </p:blipFill>
        <p:spPr bwMode="auto">
          <a:xfrm>
            <a:off x="1331640" y="4005064"/>
            <a:ext cx="6438900" cy="21621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pPr>
              <a:tabLst>
                <a:tab pos="1435100" algn="l"/>
              </a:tabLst>
            </a:pPr>
            <a:r>
              <a:rPr lang="nb-NO"/>
              <a:t>Vurdering av yrkes/profesjonskompetanse Ann Lisa Sylte 2011</a:t>
            </a:r>
            <a:endParaRPr lang="nb-NO" dirty="0"/>
          </a:p>
        </p:txBody>
      </p:sp>
      <p:sp>
        <p:nvSpPr>
          <p:cNvPr id="5" name="Plassholder for bunntekst 4"/>
          <p:cNvSpPr txBox="1">
            <a:spLocks/>
          </p:cNvSpPr>
          <p:nvPr/>
        </p:nvSpPr>
        <p:spPr>
          <a:xfrm>
            <a:off x="3124200" y="5681339"/>
            <a:ext cx="2895600" cy="457200"/>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Ann Lisa Sylte 2010</a:t>
            </a:r>
          </a:p>
        </p:txBody>
      </p:sp>
      <p:sp>
        <p:nvSpPr>
          <p:cNvPr id="6" name="Rectangle 2"/>
          <p:cNvSpPr>
            <a:spLocks noGrp="1" noChangeArrowheads="1"/>
          </p:cNvSpPr>
          <p:nvPr>
            <p:ph type="title"/>
          </p:nvPr>
        </p:nvSpPr>
        <p:spPr>
          <a:xfrm>
            <a:off x="685800" y="593402"/>
            <a:ext cx="7772400" cy="1081087"/>
          </a:xfrm>
        </p:spPr>
        <p:txBody>
          <a:bodyPr>
            <a:normAutofit fontScale="90000"/>
          </a:bodyPr>
          <a:lstStyle/>
          <a:p>
            <a:r>
              <a:rPr lang="nb-NO" sz="3800"/>
              <a:t>Hvordan bør kjennetegnene og vurderingsskjemaene være?</a:t>
            </a:r>
          </a:p>
        </p:txBody>
      </p:sp>
      <p:sp>
        <p:nvSpPr>
          <p:cNvPr id="7" name="Rectangle 3"/>
          <p:cNvSpPr txBox="1">
            <a:spLocks noChangeArrowheads="1"/>
          </p:cNvSpPr>
          <p:nvPr/>
        </p:nvSpPr>
        <p:spPr>
          <a:xfrm>
            <a:off x="685800" y="1750689"/>
            <a:ext cx="7772400" cy="3811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Calibri"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Calibri"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Calibri"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Calibri"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Calibri" pitchFamily="34" charset="0"/>
              <a:buChar char="—"/>
              <a:defRPr sz="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nb-NO"/>
              <a:t>Skal kjennetegnene beskrive kvaliteten på kompetansemålet (ene)?</a:t>
            </a:r>
          </a:p>
          <a:p>
            <a:pPr>
              <a:lnSpc>
                <a:spcPct val="90000"/>
              </a:lnSpc>
            </a:pPr>
            <a:r>
              <a:rPr lang="nb-NO"/>
              <a:t>Skal kjennetegnene beskrive kvaliteten på læringsmålet (ene)?</a:t>
            </a:r>
          </a:p>
          <a:p>
            <a:pPr>
              <a:lnSpc>
                <a:spcPct val="90000"/>
              </a:lnSpc>
            </a:pPr>
            <a:r>
              <a:rPr lang="nb-NO"/>
              <a:t>Skal vurderingsskjemaet med kjennetegn beskrive kvaliteten på kompetansemålet (ene) som fellesmålene i oppgaven har tatt utgangspunkt i?</a:t>
            </a:r>
          </a:p>
          <a:p>
            <a:pPr>
              <a:lnSpc>
                <a:spcPct val="90000"/>
              </a:lnSpc>
            </a:pPr>
            <a:r>
              <a:rPr lang="nb-NO"/>
              <a:t>Skal vurderingsskjemaet med kjennetegn beskrive kvaliteten på læringsmålet (ene) for oppgaven?</a:t>
            </a:r>
          </a:p>
          <a:p>
            <a:pPr>
              <a:lnSpc>
                <a:spcPct val="90000"/>
              </a:lnSpc>
            </a:pPr>
            <a:r>
              <a:rPr lang="nb-NO"/>
              <a:t>Hva med helhet og sammenheng?</a:t>
            </a:r>
          </a:p>
          <a:p>
            <a:pPr>
              <a:lnSpc>
                <a:spcPct val="90000"/>
              </a:lnSpc>
            </a:pPr>
            <a:endParaRPr lang="nb-NO"/>
          </a:p>
          <a:p>
            <a:pPr>
              <a:lnSpc>
                <a:spcPct val="90000"/>
              </a:lnSpc>
            </a:pPr>
            <a:endParaRPr lang="nb-NO"/>
          </a:p>
          <a:p>
            <a:pPr>
              <a:lnSpc>
                <a:spcPct val="90000"/>
              </a:lnSpc>
            </a:pPr>
            <a:endParaRPr lang="nb-NO"/>
          </a:p>
        </p:txBody>
      </p:sp>
    </p:spTree>
    <p:extLst>
      <p:ext uri="{BB962C8B-B14F-4D97-AF65-F5344CB8AC3E}">
        <p14:creationId xmlns:p14="http://schemas.microsoft.com/office/powerpoint/2010/main" val="2395882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pPr>
              <a:tabLst>
                <a:tab pos="1435100" algn="l"/>
              </a:tabLst>
            </a:pPr>
            <a:r>
              <a:rPr lang="nb-NO"/>
              <a:t>Vurdering av yrkes/profesjonskompetanse Ann Lisa Sylte 2011</a:t>
            </a:r>
            <a:endParaRPr lang="nb-NO" dirty="0"/>
          </a:p>
        </p:txBody>
      </p:sp>
      <p:sp>
        <p:nvSpPr>
          <p:cNvPr id="6" name="Rectangle 2"/>
          <p:cNvSpPr>
            <a:spLocks noGrp="1" noChangeArrowheads="1"/>
          </p:cNvSpPr>
          <p:nvPr>
            <p:ph type="title"/>
          </p:nvPr>
        </p:nvSpPr>
        <p:spPr>
          <a:xfrm>
            <a:off x="685800" y="1052513"/>
            <a:ext cx="7772400" cy="1081087"/>
          </a:xfrm>
        </p:spPr>
        <p:txBody>
          <a:bodyPr/>
          <a:lstStyle/>
          <a:p>
            <a:r>
              <a:rPr lang="nb-NO" sz="3200"/>
              <a:t>Funn fra KIP-DH aksjonsforskning</a:t>
            </a:r>
          </a:p>
        </p:txBody>
      </p:sp>
      <p:sp>
        <p:nvSpPr>
          <p:cNvPr id="7" name="Rectangle 3"/>
          <p:cNvSpPr txBox="1">
            <a:spLocks noChangeArrowheads="1"/>
          </p:cNvSpPr>
          <p:nvPr/>
        </p:nvSpPr>
        <p:spPr>
          <a:xfrm>
            <a:off x="685800" y="2209800"/>
            <a:ext cx="7772400" cy="3811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Calibri"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Calibri"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Calibri"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Calibri"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Calibri" pitchFamily="34" charset="0"/>
              <a:buChar char="—"/>
              <a:defRPr sz="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nb-NO" altLang="ko-KR" dirty="0">
                <a:ea typeface="굴림" charset="-127"/>
              </a:rPr>
              <a:t>Lærerne ved Romsdal vgs. DH Vg2 og Elektro Vg1 og Vg2 erfarte fra sine prosjekt med utvikling av nye vurderingsverktøy </a:t>
            </a:r>
          </a:p>
          <a:p>
            <a:pPr lvl="1">
              <a:lnSpc>
                <a:spcPct val="90000"/>
              </a:lnSpc>
            </a:pPr>
            <a:r>
              <a:rPr lang="nb-NO" altLang="ko-KR" dirty="0">
                <a:ea typeface="굴림" charset="-127"/>
              </a:rPr>
              <a:t>at tydelige kjennetegn på kvaliteten på kompetansemålene, og nivå for måloppnåelse som var kjent for elevene, førte til økt motivasjon og læringsutbytte </a:t>
            </a:r>
          </a:p>
          <a:p>
            <a:pPr>
              <a:lnSpc>
                <a:spcPct val="90000"/>
              </a:lnSpc>
            </a:pPr>
            <a:r>
              <a:rPr lang="nb-NO" altLang="ko-KR" dirty="0">
                <a:ea typeface="굴림" charset="-127"/>
              </a:rPr>
              <a:t>De sa også</a:t>
            </a:r>
          </a:p>
          <a:p>
            <a:pPr lvl="1">
              <a:lnSpc>
                <a:spcPct val="90000"/>
              </a:lnSpc>
            </a:pPr>
            <a:r>
              <a:rPr lang="nb-NO" altLang="ko-KR" dirty="0">
                <a:ea typeface="굴림" charset="-127"/>
              </a:rPr>
              <a:t>at stor grad av elevmedvirkning gjennom elevens deltakelse i valg av arbeidsmåter og egenvurdering, bidro til meningsfull og yrkesrelevant opplæring gjennom at elevene fikk økt motivasjon og læringsutbytte </a:t>
            </a:r>
            <a:endParaRPr lang="nb-NO" dirty="0"/>
          </a:p>
        </p:txBody>
      </p:sp>
    </p:spTree>
    <p:extLst>
      <p:ext uri="{BB962C8B-B14F-4D97-AF65-F5344CB8AC3E}">
        <p14:creationId xmlns:p14="http://schemas.microsoft.com/office/powerpoint/2010/main" val="2172753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pPr>
              <a:tabLst>
                <a:tab pos="1435100" algn="l"/>
              </a:tabLst>
            </a:pPr>
            <a:r>
              <a:rPr lang="nb-NO"/>
              <a:t>Vurdering av yrkes/profesjonskompetanse Ann Lisa Sylte 2011</a:t>
            </a:r>
            <a:endParaRPr lang="nb-NO" dirty="0"/>
          </a:p>
        </p:txBody>
      </p:sp>
      <p:sp>
        <p:nvSpPr>
          <p:cNvPr id="5" name="Plassholder for bunntekst 4"/>
          <p:cNvSpPr txBox="1">
            <a:spLocks/>
          </p:cNvSpPr>
          <p:nvPr/>
        </p:nvSpPr>
        <p:spPr>
          <a:xfrm>
            <a:off x="3275856" y="5792788"/>
            <a:ext cx="2895600" cy="457200"/>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dirty="0"/>
              <a:t>Ann Lisa Sylte 2010</a:t>
            </a:r>
          </a:p>
        </p:txBody>
      </p:sp>
      <p:sp>
        <p:nvSpPr>
          <p:cNvPr id="6" name="Rectangle 2"/>
          <p:cNvSpPr>
            <a:spLocks noGrp="1" noChangeArrowheads="1"/>
          </p:cNvSpPr>
          <p:nvPr>
            <p:ph type="title"/>
          </p:nvPr>
        </p:nvSpPr>
        <p:spPr>
          <a:xfrm>
            <a:off x="685800" y="1052513"/>
            <a:ext cx="7772400" cy="1081087"/>
          </a:xfrm>
        </p:spPr>
        <p:txBody>
          <a:bodyPr/>
          <a:lstStyle/>
          <a:p>
            <a:r>
              <a:rPr lang="nb-NO" sz="3200"/>
              <a:t>Blir det felles nasjonale kjennetegn?</a:t>
            </a:r>
          </a:p>
        </p:txBody>
      </p:sp>
      <p:sp>
        <p:nvSpPr>
          <p:cNvPr id="7" name="Rectangle 3"/>
          <p:cNvSpPr txBox="1">
            <a:spLocks noChangeArrowheads="1"/>
          </p:cNvSpPr>
          <p:nvPr/>
        </p:nvSpPr>
        <p:spPr>
          <a:xfrm>
            <a:off x="685800" y="2209800"/>
            <a:ext cx="7772400" cy="3811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Calibri"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Calibri"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Calibri"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Calibri"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Calibri" pitchFamily="34" charset="0"/>
              <a:buChar char="—"/>
              <a:defRPr sz="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nb-NO" altLang="ko-KR" sz="2000" dirty="0">
                <a:ea typeface="굴림" charset="-127"/>
              </a:rPr>
              <a:t>Departementet ved Kari Berg (17.03.10) sier at de ikke vil innføre felles nasjonale kjennetegn fordi de kan bli for styrende, men elevene skal likevel vite hvilket nivå for måloppnåelse de skal vurderes på. </a:t>
            </a:r>
          </a:p>
          <a:p>
            <a:pPr>
              <a:lnSpc>
                <a:spcPct val="80000"/>
              </a:lnSpc>
            </a:pPr>
            <a:r>
              <a:rPr lang="nb-NO" altLang="ko-KR" sz="2000" dirty="0">
                <a:ea typeface="굴림" charset="-127"/>
              </a:rPr>
              <a:t>Lærerne (funn KIP DH) savner her at vurderingsforskriften sier mer konkret at de kan bruke kjennetegn i vurderingsarbeidet, fordi de har positive erfaringer med dette, mens Berg sier at det positive arbeidet som er gjort med å utarbeide kjennetegn kan heller bli veiledende og bidra til føringer nasjonalt. </a:t>
            </a:r>
          </a:p>
          <a:p>
            <a:pPr>
              <a:lnSpc>
                <a:spcPct val="80000"/>
              </a:lnSpc>
            </a:pPr>
            <a:r>
              <a:rPr lang="nb-NO" altLang="ko-KR" sz="2000" dirty="0" err="1">
                <a:ea typeface="굴림" charset="-127"/>
              </a:rPr>
              <a:t>Udir</a:t>
            </a:r>
            <a:r>
              <a:rPr lang="nb-NO" altLang="ko-KR" sz="2000" dirty="0">
                <a:ea typeface="굴림" charset="-127"/>
              </a:rPr>
              <a:t> sier i sin sluttrapport ”Bedre vurderingspraksis” (2009):</a:t>
            </a:r>
          </a:p>
          <a:p>
            <a:pPr lvl="1">
              <a:lnSpc>
                <a:spcPct val="80000"/>
              </a:lnSpc>
            </a:pPr>
            <a:r>
              <a:rPr lang="nb-NO" altLang="ko-KR" sz="1800" i="1" dirty="0">
                <a:ea typeface="굴림" charset="-127"/>
              </a:rPr>
              <a:t>”Både sluttrapporter fra skoleeiere og fra følgeforskningen tilsier at innføring av nasjonale kjennetegn kan være hensiktsmessig for å støtte opp om vurderingsarbeidet, forutsatt at dette i tillegg følges av veiledning og kompetanseutvikling”.</a:t>
            </a:r>
            <a:endParaRPr lang="nb-NO" sz="1800" i="1" dirty="0"/>
          </a:p>
        </p:txBody>
      </p:sp>
    </p:spTree>
    <p:extLst>
      <p:ext uri="{BB962C8B-B14F-4D97-AF65-F5344CB8AC3E}">
        <p14:creationId xmlns:p14="http://schemas.microsoft.com/office/powerpoint/2010/main" val="3032275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683568" y="3068960"/>
            <a:ext cx="7772400" cy="324036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nb-NO" sz="3200" b="1" dirty="0">
                <a:latin typeface="Tahoma" pitchFamily="34" charset="0"/>
              </a:rPr>
              <a:t>HVORDAN</a:t>
            </a:r>
            <a:r>
              <a:rPr lang="nb-NO" sz="3200" dirty="0">
                <a:latin typeface="Tahoma" pitchFamily="34" charset="0"/>
              </a:rPr>
              <a:t> skal vi vurdere?</a:t>
            </a:r>
          </a:p>
          <a:p>
            <a:pPr marL="742950" lvl="1" indent="-285750">
              <a:spcBef>
                <a:spcPct val="20000"/>
              </a:spcBef>
              <a:buClr>
                <a:schemeClr val="hlink"/>
              </a:buClr>
              <a:buSzPct val="55000"/>
              <a:buFont typeface="Wingdings" pitchFamily="2" charset="2"/>
              <a:buChar char="n"/>
            </a:pPr>
            <a:r>
              <a:rPr lang="nb-NO" sz="2800" dirty="0">
                <a:latin typeface="Tahoma" pitchFamily="34" charset="0"/>
              </a:rPr>
              <a:t>Med eller uten karakter?</a:t>
            </a:r>
          </a:p>
          <a:p>
            <a:pPr marL="742950" lvl="1" indent="-285750">
              <a:spcBef>
                <a:spcPct val="20000"/>
              </a:spcBef>
              <a:buClr>
                <a:schemeClr val="hlink"/>
              </a:buClr>
              <a:buSzPct val="55000"/>
              <a:buFont typeface="Wingdings" pitchFamily="2" charset="2"/>
              <a:buChar char="n"/>
            </a:pPr>
            <a:r>
              <a:rPr lang="nb-NO" sz="2800" dirty="0">
                <a:latin typeface="Tahoma" pitchFamily="34" charset="0"/>
              </a:rPr>
              <a:t>Skriftlig, muntlig, praktisk…?</a:t>
            </a:r>
          </a:p>
          <a:p>
            <a:pPr marL="342900" indent="-342900">
              <a:spcBef>
                <a:spcPct val="20000"/>
              </a:spcBef>
              <a:buClr>
                <a:schemeClr val="folHlink"/>
              </a:buClr>
              <a:buSzPct val="60000"/>
              <a:buFont typeface="Wingdings" pitchFamily="2" charset="2"/>
              <a:buChar char="n"/>
            </a:pPr>
            <a:r>
              <a:rPr lang="nb-NO" sz="3200" b="1" dirty="0">
                <a:latin typeface="Tahoma" pitchFamily="34" charset="0"/>
              </a:rPr>
              <a:t>NÅR</a:t>
            </a:r>
            <a:r>
              <a:rPr lang="nb-NO" sz="3200" dirty="0">
                <a:latin typeface="Tahoma" pitchFamily="34" charset="0"/>
              </a:rPr>
              <a:t> skal vi vurdere?</a:t>
            </a:r>
          </a:p>
          <a:p>
            <a:pPr marL="742950" lvl="1" indent="-285750">
              <a:spcBef>
                <a:spcPct val="20000"/>
              </a:spcBef>
              <a:buClr>
                <a:schemeClr val="hlink"/>
              </a:buClr>
              <a:buSzPct val="55000"/>
              <a:buFont typeface="Wingdings" pitchFamily="2" charset="2"/>
              <a:buChar char="n"/>
            </a:pPr>
            <a:r>
              <a:rPr lang="nb-NO" sz="2800" dirty="0">
                <a:latin typeface="Tahoma" pitchFamily="34" charset="0"/>
              </a:rPr>
              <a:t>Før, underveis eller til slutt? (diagnostisk, formativ, summativ)</a:t>
            </a:r>
          </a:p>
        </p:txBody>
      </p:sp>
      <p:pic>
        <p:nvPicPr>
          <p:cNvPr id="7" name="Picture 6" descr="C:\Users\asylte\AppData\Local\Microsoft\Windows\Temporary Internet Files\Content.IE5\91FYTLYS\MP900401133[1].jpg"/>
          <p:cNvPicPr>
            <a:picLocks noChangeAspect="1" noChangeArrowheads="1"/>
          </p:cNvPicPr>
          <p:nvPr/>
        </p:nvPicPr>
        <p:blipFill>
          <a:blip r:embed="rId2" cstate="print"/>
          <a:srcRect/>
          <a:stretch>
            <a:fillRect/>
          </a:stretch>
        </p:blipFill>
        <p:spPr bwMode="auto">
          <a:xfrm>
            <a:off x="323529" y="1124744"/>
            <a:ext cx="1584176" cy="1267341"/>
          </a:xfrm>
          <a:prstGeom prst="rect">
            <a:avLst/>
          </a:prstGeom>
          <a:noFill/>
        </p:spPr>
      </p:pic>
      <p:pic>
        <p:nvPicPr>
          <p:cNvPr id="31746" name="Picture 2" descr="http://www.snoghojkoret.dk/Fotos/eksamen.jpg"/>
          <p:cNvPicPr>
            <a:picLocks noChangeAspect="1" noChangeArrowheads="1"/>
          </p:cNvPicPr>
          <p:nvPr/>
        </p:nvPicPr>
        <p:blipFill>
          <a:blip r:embed="rId3" cstate="print"/>
          <a:srcRect/>
          <a:stretch>
            <a:fillRect/>
          </a:stretch>
        </p:blipFill>
        <p:spPr bwMode="auto">
          <a:xfrm>
            <a:off x="4427984" y="332656"/>
            <a:ext cx="4520957" cy="2448272"/>
          </a:xfrm>
          <a:prstGeom prst="rect">
            <a:avLst/>
          </a:prstGeom>
          <a:noFill/>
        </p:spPr>
      </p:pic>
      <p:sp>
        <p:nvSpPr>
          <p:cNvPr id="8" name="TekstSylinder 7"/>
          <p:cNvSpPr txBox="1"/>
          <p:nvPr/>
        </p:nvSpPr>
        <p:spPr>
          <a:xfrm rot="20198981">
            <a:off x="2002828" y="300737"/>
            <a:ext cx="2592288" cy="1015663"/>
          </a:xfrm>
          <a:prstGeom prst="rect">
            <a:avLst/>
          </a:prstGeom>
          <a:noFill/>
        </p:spPr>
        <p:txBody>
          <a:bodyPr wrap="square" rtlCol="0">
            <a:spAutoFit/>
          </a:bodyPr>
          <a:lstStyle/>
          <a:p>
            <a:r>
              <a:rPr lang="nb-NO" sz="2000" b="1" dirty="0"/>
              <a:t>Gode råd til deg som skal opp til muntlig eksamen</a:t>
            </a:r>
            <a:endParaRPr lang="nb-NO" sz="2000" dirty="0"/>
          </a:p>
        </p:txBody>
      </p:sp>
      <p:pic>
        <p:nvPicPr>
          <p:cNvPr id="31748" name="Picture 4" descr="http://pub.tv2.no/multimedia/na/archive/00710/exam_eksamen_elev_l_710840p.jpg"/>
          <p:cNvPicPr>
            <a:picLocks noChangeAspect="1" noChangeArrowheads="1"/>
          </p:cNvPicPr>
          <p:nvPr/>
        </p:nvPicPr>
        <p:blipFill>
          <a:blip r:embed="rId4" cstate="print"/>
          <a:srcRect/>
          <a:stretch>
            <a:fillRect/>
          </a:stretch>
        </p:blipFill>
        <p:spPr bwMode="auto">
          <a:xfrm rot="20119887" flipH="1">
            <a:off x="2392099" y="1336436"/>
            <a:ext cx="1926961" cy="1017250"/>
          </a:xfrm>
          <a:prstGeom prst="rect">
            <a:avLst/>
          </a:prstGeom>
          <a:noFill/>
        </p:spPr>
      </p:pic>
      <p:sp>
        <p:nvSpPr>
          <p:cNvPr id="10" name="TekstSylinder 9"/>
          <p:cNvSpPr txBox="1"/>
          <p:nvPr/>
        </p:nvSpPr>
        <p:spPr>
          <a:xfrm>
            <a:off x="251520" y="1628800"/>
            <a:ext cx="1656184" cy="369332"/>
          </a:xfrm>
          <a:prstGeom prst="rect">
            <a:avLst/>
          </a:prstGeom>
          <a:noFill/>
        </p:spPr>
        <p:txBody>
          <a:bodyPr wrap="square" rtlCol="0">
            <a:spAutoFit/>
          </a:bodyPr>
          <a:lstStyle/>
          <a:p>
            <a:r>
              <a:rPr lang="nb-NO" b="1" dirty="0">
                <a:latin typeface="Tahoma" pitchFamily="34" charset="0"/>
              </a:rPr>
              <a:t>Skriftlig?</a:t>
            </a:r>
            <a:endParaRPr lang="nb-NO" b="1" dirty="0"/>
          </a:p>
        </p:txBody>
      </p:sp>
      <p:sp>
        <p:nvSpPr>
          <p:cNvPr id="12" name="TekstSylinder 11"/>
          <p:cNvSpPr txBox="1"/>
          <p:nvPr/>
        </p:nvSpPr>
        <p:spPr>
          <a:xfrm>
            <a:off x="4644008" y="0"/>
            <a:ext cx="3240360" cy="369332"/>
          </a:xfrm>
          <a:prstGeom prst="rect">
            <a:avLst/>
          </a:prstGeom>
          <a:noFill/>
        </p:spPr>
        <p:txBody>
          <a:bodyPr wrap="square" rtlCol="0">
            <a:spAutoFit/>
          </a:bodyPr>
          <a:lstStyle/>
          <a:p>
            <a:r>
              <a:rPr lang="nb-NO" b="1" dirty="0">
                <a:latin typeface="Tahoma" pitchFamily="34" charset="0"/>
              </a:rPr>
              <a:t>Praktisk…?</a:t>
            </a:r>
            <a:endParaRPr lang="nb-NO" b="1" dirty="0"/>
          </a:p>
        </p:txBody>
      </p:sp>
      <p:sp>
        <p:nvSpPr>
          <p:cNvPr id="11" name="TekstSylinder 10"/>
          <p:cNvSpPr txBox="1"/>
          <p:nvPr/>
        </p:nvSpPr>
        <p:spPr>
          <a:xfrm rot="20090658">
            <a:off x="2657611" y="1408942"/>
            <a:ext cx="1440160" cy="461665"/>
          </a:xfrm>
          <a:prstGeom prst="rect">
            <a:avLst/>
          </a:prstGeom>
          <a:noFill/>
        </p:spPr>
        <p:txBody>
          <a:bodyPr wrap="square" rtlCol="0">
            <a:spAutoFit/>
          </a:bodyPr>
          <a:lstStyle/>
          <a:p>
            <a:r>
              <a:rPr lang="nb-NO" sz="2400" b="1" dirty="0"/>
              <a:t>Muntlig?</a:t>
            </a:r>
            <a:endParaRPr lang="nb-NO"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683567" y="332656"/>
            <a:ext cx="7793037" cy="958031"/>
          </a:xfrm>
          <a:prstGeom prst="rect">
            <a:avLst/>
          </a:prstGeom>
          <a:noFill/>
          <a:ln w="9525">
            <a:noFill/>
            <a:miter lim="800000"/>
            <a:headEnd/>
            <a:tailEnd/>
          </a:ln>
        </p:spPr>
        <p:txBody>
          <a:bodyPr anchor="b"/>
          <a:lstStyle/>
          <a:p>
            <a:pPr algn="ctr"/>
            <a:r>
              <a:rPr lang="nb-NO" sz="4400" b="1" dirty="0">
                <a:solidFill>
                  <a:schemeClr val="accent2">
                    <a:lumMod val="50000"/>
                  </a:schemeClr>
                </a:solidFill>
                <a:latin typeface="Tahoma" pitchFamily="34" charset="0"/>
              </a:rPr>
              <a:t>HVA skal vurderes?</a:t>
            </a:r>
          </a:p>
        </p:txBody>
      </p:sp>
      <p:sp>
        <p:nvSpPr>
          <p:cNvPr id="7" name="Rectangle 5"/>
          <p:cNvSpPr>
            <a:spLocks noChangeArrowheads="1"/>
          </p:cNvSpPr>
          <p:nvPr/>
        </p:nvSpPr>
        <p:spPr bwMode="auto">
          <a:xfrm>
            <a:off x="755576" y="1309051"/>
            <a:ext cx="7772400" cy="4608512"/>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nb-NO" sz="3200" dirty="0">
                <a:latin typeface="Tahoma" pitchFamily="34" charset="0"/>
              </a:rPr>
              <a:t>Prosess eller produkt?</a:t>
            </a:r>
            <a:endParaRPr lang="nb-NO" sz="3200" b="1" dirty="0">
              <a:latin typeface="Tahoma" pitchFamily="34" charset="0"/>
            </a:endParaRPr>
          </a:p>
          <a:p>
            <a:pPr marL="342900" indent="-342900">
              <a:spcBef>
                <a:spcPct val="20000"/>
              </a:spcBef>
              <a:buClr>
                <a:schemeClr val="folHlink"/>
              </a:buClr>
              <a:buSzPct val="60000"/>
              <a:buFont typeface="Wingdings" pitchFamily="2" charset="2"/>
              <a:buChar char="n"/>
            </a:pPr>
            <a:r>
              <a:rPr lang="nb-NO" sz="3200" dirty="0">
                <a:latin typeface="Tahoma" pitchFamily="34" charset="0"/>
              </a:rPr>
              <a:t>Kunnskaper?</a:t>
            </a:r>
          </a:p>
          <a:p>
            <a:pPr marL="342900" indent="-342900">
              <a:spcBef>
                <a:spcPct val="20000"/>
              </a:spcBef>
              <a:buClr>
                <a:schemeClr val="folHlink"/>
              </a:buClr>
              <a:buSzPct val="60000"/>
              <a:buFont typeface="Wingdings" pitchFamily="2" charset="2"/>
              <a:buChar char="n"/>
            </a:pPr>
            <a:r>
              <a:rPr lang="nb-NO" sz="3200" dirty="0">
                <a:latin typeface="Tahoma" pitchFamily="34" charset="0"/>
              </a:rPr>
              <a:t>Ferdigheter?</a:t>
            </a:r>
          </a:p>
          <a:p>
            <a:pPr marL="342900" indent="-342900">
              <a:spcBef>
                <a:spcPct val="20000"/>
              </a:spcBef>
              <a:buClr>
                <a:schemeClr val="folHlink"/>
              </a:buClr>
              <a:buSzPct val="60000"/>
              <a:buFont typeface="Wingdings" pitchFamily="2" charset="2"/>
              <a:buChar char="n"/>
            </a:pPr>
            <a:r>
              <a:rPr lang="nb-NO" sz="3200" dirty="0">
                <a:latin typeface="Tahoma" pitchFamily="34" charset="0"/>
              </a:rPr>
              <a:t>Holdninger?</a:t>
            </a:r>
          </a:p>
          <a:p>
            <a:pPr marL="742950" lvl="1" indent="-285750">
              <a:spcBef>
                <a:spcPct val="20000"/>
              </a:spcBef>
              <a:buClr>
                <a:schemeClr val="hlink"/>
              </a:buClr>
              <a:buSzPct val="55000"/>
              <a:buFont typeface="Wingdings" pitchFamily="2" charset="2"/>
              <a:buChar char="n"/>
            </a:pPr>
            <a:r>
              <a:rPr lang="nb-NO" sz="2800" dirty="0">
                <a:latin typeface="Tahoma" pitchFamily="34" charset="0"/>
              </a:rPr>
              <a:t>Flid/ innsats (nøkkelkompetanse i mange yrkes-/profesjonsfag)?</a:t>
            </a:r>
          </a:p>
          <a:p>
            <a:pPr marL="742950" lvl="1" indent="-285750">
              <a:spcBef>
                <a:spcPct val="20000"/>
              </a:spcBef>
              <a:buClr>
                <a:schemeClr val="hlink"/>
              </a:buClr>
              <a:buSzPct val="55000"/>
              <a:buFont typeface="Wingdings" pitchFamily="2" charset="2"/>
              <a:buChar char="n"/>
            </a:pPr>
            <a:r>
              <a:rPr lang="nb-NO" sz="2800" dirty="0">
                <a:latin typeface="Tahoma" pitchFamily="34" charset="0"/>
              </a:rPr>
              <a:t>Ikke-faglige egenskaper (eks. humor, høflighet som kan være viktig nøkkelkompetanse i mange yrkes-/profesjonsfag?</a:t>
            </a:r>
          </a:p>
        </p:txBody>
      </p:sp>
      <p:pic>
        <p:nvPicPr>
          <p:cNvPr id="2050" name="Picture 2" descr="C:\Users\asylte\AppData\Local\Microsoft\Windows\Temporary Internet Files\Content.IE5\TST5HWDW\MP900425275[1].jpg"/>
          <p:cNvPicPr>
            <a:picLocks noChangeAspect="1" noChangeArrowheads="1"/>
          </p:cNvPicPr>
          <p:nvPr/>
        </p:nvPicPr>
        <p:blipFill>
          <a:blip r:embed="rId2" cstate="print"/>
          <a:srcRect/>
          <a:stretch>
            <a:fillRect/>
          </a:stretch>
        </p:blipFill>
        <p:spPr bwMode="auto">
          <a:xfrm>
            <a:off x="6143636" y="1309051"/>
            <a:ext cx="1771192" cy="22145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85720" y="332656"/>
            <a:ext cx="8643998" cy="5816977"/>
          </a:xfrm>
          <a:prstGeom prst="rect">
            <a:avLst/>
          </a:prstGeom>
        </p:spPr>
        <p:txBody>
          <a:bodyPr wrap="square">
            <a:spAutoFit/>
          </a:bodyPr>
          <a:lstStyle/>
          <a:p>
            <a:r>
              <a:rPr lang="nb-NO" sz="3600" b="1" dirty="0">
                <a:solidFill>
                  <a:schemeClr val="accent2">
                    <a:lumMod val="50000"/>
                  </a:schemeClr>
                </a:solidFill>
              </a:rPr>
              <a:t>Skille mellom:</a:t>
            </a:r>
          </a:p>
          <a:p>
            <a:r>
              <a:rPr lang="nb-NO" sz="2800" b="1" dirty="0"/>
              <a:t>Vurdering </a:t>
            </a:r>
            <a:r>
              <a:rPr lang="nb-NO" sz="2800" b="1" i="1" dirty="0">
                <a:solidFill>
                  <a:schemeClr val="accent2">
                    <a:lumMod val="50000"/>
                  </a:schemeClr>
                </a:solidFill>
              </a:rPr>
              <a:t>for</a:t>
            </a:r>
            <a:r>
              <a:rPr lang="nb-NO" sz="2800" b="1" dirty="0"/>
              <a:t> læring – Vurdering </a:t>
            </a:r>
            <a:r>
              <a:rPr lang="nb-NO" sz="2800" b="1" i="1" dirty="0">
                <a:solidFill>
                  <a:schemeClr val="accent2">
                    <a:lumMod val="50000"/>
                  </a:schemeClr>
                </a:solidFill>
              </a:rPr>
              <a:t>av</a:t>
            </a:r>
            <a:r>
              <a:rPr lang="nb-NO" sz="2800" b="1" dirty="0"/>
              <a:t> læring</a:t>
            </a:r>
          </a:p>
          <a:p>
            <a:endParaRPr lang="nb-NO" sz="2800" b="1" dirty="0"/>
          </a:p>
          <a:p>
            <a:r>
              <a:rPr lang="nb-NO" sz="2800" b="1" dirty="0"/>
              <a:t> </a:t>
            </a:r>
          </a:p>
          <a:p>
            <a:r>
              <a:rPr lang="nb-NO" sz="3200" b="1" dirty="0"/>
              <a:t>Vurdering </a:t>
            </a:r>
            <a:r>
              <a:rPr lang="nb-NO" sz="3200" b="1" i="1" dirty="0">
                <a:solidFill>
                  <a:schemeClr val="accent2">
                    <a:lumMod val="50000"/>
                  </a:schemeClr>
                </a:solidFill>
              </a:rPr>
              <a:t>for</a:t>
            </a:r>
            <a:r>
              <a:rPr lang="nb-NO" sz="3200" b="1" dirty="0"/>
              <a:t> læring</a:t>
            </a:r>
          </a:p>
          <a:p>
            <a:r>
              <a:rPr lang="nb-NO" sz="2800" b="1" dirty="0" err="1">
                <a:solidFill>
                  <a:schemeClr val="accent2">
                    <a:lumMod val="50000"/>
                  </a:schemeClr>
                </a:solidFill>
              </a:rPr>
              <a:t>Underveisvurdering</a:t>
            </a:r>
            <a:r>
              <a:rPr lang="nb-NO" sz="2800" b="1" dirty="0">
                <a:solidFill>
                  <a:schemeClr val="accent2">
                    <a:lumMod val="50000"/>
                  </a:schemeClr>
                </a:solidFill>
              </a:rPr>
              <a:t> (formativ vurdering)</a:t>
            </a:r>
            <a:endParaRPr lang="nb-NO" sz="2800" b="1" dirty="0"/>
          </a:p>
          <a:p>
            <a:pPr>
              <a:buFont typeface="Arial" pitchFamily="34" charset="0"/>
              <a:buChar char="•"/>
            </a:pPr>
            <a:r>
              <a:rPr lang="nb-NO" sz="2400" dirty="0"/>
              <a:t>Begrunnet tilbakemelding og informasjon om oppnådd kompetanse</a:t>
            </a:r>
          </a:p>
          <a:p>
            <a:pPr>
              <a:buFont typeface="Arial" pitchFamily="34" charset="0"/>
              <a:buChar char="•"/>
            </a:pPr>
            <a:r>
              <a:rPr lang="nb-NO" sz="2400" dirty="0"/>
              <a:t>Kontinuerlig veiledning om hvordan studenten kan bli bedre / øke sin kompetanse i faget</a:t>
            </a:r>
          </a:p>
          <a:p>
            <a:pPr lvl="1">
              <a:buFont typeface="Arial" pitchFamily="34" charset="0"/>
              <a:buChar char="•"/>
            </a:pPr>
            <a:r>
              <a:rPr lang="nb-NO" sz="2400" dirty="0"/>
              <a:t>Skal foregå fortløpende og systematisk</a:t>
            </a:r>
          </a:p>
          <a:p>
            <a:pPr lvl="1">
              <a:buFont typeface="Arial" pitchFamily="34" charset="0"/>
              <a:buChar char="•"/>
            </a:pPr>
            <a:r>
              <a:rPr lang="nb-NO" sz="2400" dirty="0"/>
              <a:t>Studenten skal delta i vurderingen (egenvurdering)</a:t>
            </a:r>
          </a:p>
          <a:p>
            <a:pPr lvl="1"/>
            <a:endParaRPr lang="nb-NO" sz="2400" dirty="0"/>
          </a:p>
          <a:p>
            <a:pPr>
              <a:buFont typeface="Arial" pitchFamily="34" charset="0"/>
              <a:buChar char="•"/>
            </a:pPr>
            <a:r>
              <a:rPr lang="nb-NO" sz="2400" b="1" dirty="0">
                <a:solidFill>
                  <a:schemeClr val="accent2">
                    <a:lumMod val="50000"/>
                  </a:schemeClr>
                </a:solidFill>
              </a:rPr>
              <a:t>Et redskap til å fremme læring, øke kompetansen og læringsutbyttet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pPr>
              <a:tabLst>
                <a:tab pos="1435100" algn="l"/>
              </a:tabLst>
            </a:pPr>
            <a:r>
              <a:rPr lang="nb-NO"/>
              <a:t>Vurdering av yrkes/profesjonskompetanse Ann Lisa Sylte 2011</a:t>
            </a:r>
            <a:endParaRPr lang="nb-NO" dirty="0"/>
          </a:p>
        </p:txBody>
      </p:sp>
      <p:sp>
        <p:nvSpPr>
          <p:cNvPr id="6" name="Rectangle 4"/>
          <p:cNvSpPr>
            <a:spLocks noChangeArrowheads="1"/>
          </p:cNvSpPr>
          <p:nvPr/>
        </p:nvSpPr>
        <p:spPr bwMode="auto">
          <a:xfrm>
            <a:off x="611560" y="260648"/>
            <a:ext cx="7793037" cy="814015"/>
          </a:xfrm>
          <a:prstGeom prst="rect">
            <a:avLst/>
          </a:prstGeom>
          <a:noFill/>
          <a:ln w="9525">
            <a:noFill/>
            <a:miter lim="800000"/>
            <a:headEnd/>
            <a:tailEnd/>
          </a:ln>
        </p:spPr>
        <p:txBody>
          <a:bodyPr anchor="b"/>
          <a:lstStyle/>
          <a:p>
            <a:r>
              <a:rPr lang="nb-NO" sz="4400" b="1" dirty="0">
                <a:solidFill>
                  <a:schemeClr val="accent2">
                    <a:lumMod val="75000"/>
                  </a:schemeClr>
                </a:solidFill>
                <a:latin typeface="Tahoma" pitchFamily="34" charset="0"/>
              </a:rPr>
              <a:t>Vurdering </a:t>
            </a:r>
            <a:r>
              <a:rPr lang="nb-NO" sz="4400" b="1" i="1" dirty="0">
                <a:solidFill>
                  <a:schemeClr val="accent2">
                    <a:lumMod val="75000"/>
                  </a:schemeClr>
                </a:solidFill>
                <a:latin typeface="Tahoma" pitchFamily="34" charset="0"/>
              </a:rPr>
              <a:t>for</a:t>
            </a:r>
            <a:r>
              <a:rPr lang="nb-NO" sz="4400" b="1" dirty="0">
                <a:solidFill>
                  <a:schemeClr val="accent2">
                    <a:lumMod val="75000"/>
                  </a:schemeClr>
                </a:solidFill>
                <a:latin typeface="Tahoma" pitchFamily="34" charset="0"/>
              </a:rPr>
              <a:t> og </a:t>
            </a:r>
            <a:r>
              <a:rPr lang="nb-NO" sz="4400" b="1" i="1" dirty="0">
                <a:solidFill>
                  <a:schemeClr val="accent2">
                    <a:lumMod val="75000"/>
                  </a:schemeClr>
                </a:solidFill>
                <a:latin typeface="Tahoma" pitchFamily="34" charset="0"/>
              </a:rPr>
              <a:t>av</a:t>
            </a:r>
            <a:r>
              <a:rPr lang="nb-NO" sz="4400" b="1" dirty="0">
                <a:solidFill>
                  <a:schemeClr val="accent2">
                    <a:lumMod val="75000"/>
                  </a:schemeClr>
                </a:solidFill>
                <a:latin typeface="Tahoma" pitchFamily="34" charset="0"/>
              </a:rPr>
              <a:t> læring</a:t>
            </a:r>
          </a:p>
        </p:txBody>
      </p:sp>
      <p:graphicFrame>
        <p:nvGraphicFramePr>
          <p:cNvPr id="7" name="Group 5"/>
          <p:cNvGraphicFramePr>
            <a:graphicFrameLocks noGrp="1"/>
          </p:cNvGraphicFramePr>
          <p:nvPr/>
        </p:nvGraphicFramePr>
        <p:xfrm>
          <a:off x="611560" y="1038440"/>
          <a:ext cx="7772400" cy="5198872"/>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6191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nb-NO" sz="2800" b="1" i="1" u="none" strike="noStrike" cap="none" normalizeH="0" baseline="0" dirty="0">
                          <a:ln>
                            <a:noFill/>
                          </a:ln>
                          <a:solidFill>
                            <a:schemeClr val="accent2">
                              <a:lumMod val="50000"/>
                            </a:schemeClr>
                          </a:solidFill>
                          <a:effectLst/>
                          <a:latin typeface="Tahoma" pitchFamily="34" charset="0"/>
                        </a:rPr>
                        <a:t>For</a:t>
                      </a:r>
                      <a:r>
                        <a:rPr kumimoji="0" lang="nb-NO" sz="2800" b="0" i="0" u="none" strike="noStrike" cap="none" normalizeH="0" baseline="0" dirty="0">
                          <a:ln>
                            <a:noFill/>
                          </a:ln>
                          <a:solidFill>
                            <a:schemeClr val="tx1"/>
                          </a:solidFill>
                          <a:effectLst/>
                          <a:latin typeface="Tahoma" pitchFamily="34" charset="0"/>
                        </a:rPr>
                        <a:t> læring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nb-NO" sz="2800" b="1" i="1" u="none" strike="noStrike" cap="none" normalizeH="0" baseline="0" dirty="0">
                          <a:ln>
                            <a:noFill/>
                          </a:ln>
                          <a:solidFill>
                            <a:schemeClr val="accent2">
                              <a:lumMod val="50000"/>
                            </a:schemeClr>
                          </a:solidFill>
                          <a:effectLst/>
                          <a:latin typeface="Tahoma" pitchFamily="34" charset="0"/>
                        </a:rPr>
                        <a:t>Av</a:t>
                      </a:r>
                      <a:r>
                        <a:rPr kumimoji="0" lang="nb-NO" sz="2800" b="0" i="0" u="none" strike="noStrike" cap="none" normalizeH="0" baseline="0" dirty="0">
                          <a:ln>
                            <a:noFill/>
                          </a:ln>
                          <a:solidFill>
                            <a:schemeClr val="accent2">
                              <a:lumMod val="50000"/>
                            </a:schemeClr>
                          </a:solidFill>
                          <a:effectLst/>
                          <a:latin typeface="Tahoma" pitchFamily="34" charset="0"/>
                        </a:rPr>
                        <a:t>  læring</a:t>
                      </a:r>
                      <a:r>
                        <a:rPr kumimoji="0" lang="nb-NO" sz="2800" b="0" i="0" u="none" strike="noStrike" cap="none" normalizeH="0" baseline="0" dirty="0">
                          <a:ln>
                            <a:noFill/>
                          </a:ln>
                          <a:solidFill>
                            <a:schemeClr val="tx1"/>
                          </a:solidFill>
                          <a:effectLst/>
                          <a:latin typeface="Tahoma" pitchFamily="34" charset="0"/>
                        </a:rPr>
                        <a:t>     </a:t>
                      </a:r>
                      <a:r>
                        <a:rPr kumimoji="0" lang="nb-NO" sz="2800" b="1" i="1" u="none" strike="noStrike" cap="none" normalizeH="0" baseline="0" dirty="0">
                          <a:ln>
                            <a:noFill/>
                          </a:ln>
                          <a:solidFill>
                            <a:schemeClr val="accent2">
                              <a:lumMod val="50000"/>
                            </a:schemeClr>
                          </a:solidFill>
                          <a:effectLst/>
                          <a:latin typeface="Tahoma" pitchFamily="34" charset="0"/>
                        </a:rPr>
                        <a:t>for</a:t>
                      </a:r>
                      <a:r>
                        <a:rPr kumimoji="0" lang="nb-NO" sz="2800" b="0" i="0" u="none" strike="noStrike" cap="none" normalizeH="0" baseline="0" dirty="0">
                          <a:ln>
                            <a:noFill/>
                          </a:ln>
                          <a:solidFill>
                            <a:schemeClr val="tx1"/>
                          </a:solidFill>
                          <a:effectLst/>
                          <a:latin typeface="Tahoma" pitchFamily="34" charset="0"/>
                        </a:rPr>
                        <a:t> læring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nb-NO" sz="2800" b="1" i="1" u="none" strike="noStrike" cap="none" normalizeH="0" baseline="0" dirty="0">
                          <a:ln>
                            <a:noFill/>
                          </a:ln>
                          <a:solidFill>
                            <a:schemeClr val="accent2">
                              <a:lumMod val="50000"/>
                            </a:schemeClr>
                          </a:solidFill>
                          <a:effectLst/>
                          <a:latin typeface="Tahoma" pitchFamily="34" charset="0"/>
                        </a:rPr>
                        <a:t>Av</a:t>
                      </a:r>
                      <a:r>
                        <a:rPr kumimoji="0" lang="nb-NO" sz="2800" b="0" i="0" u="none" strike="noStrike" cap="none" normalizeH="0" baseline="0" dirty="0">
                          <a:ln>
                            <a:noFill/>
                          </a:ln>
                          <a:solidFill>
                            <a:schemeClr val="tx1"/>
                          </a:solidFill>
                          <a:effectLst/>
                          <a:latin typeface="Tahoma" pitchFamily="34" charset="0"/>
                        </a:rPr>
                        <a:t> læring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nb-NO" sz="1800" b="1" i="0" u="none" strike="noStrike" cap="none" normalizeH="0" baseline="0">
                          <a:ln>
                            <a:noFill/>
                          </a:ln>
                          <a:solidFill>
                            <a:schemeClr val="tx1"/>
                          </a:solidFill>
                          <a:effectLst/>
                          <a:latin typeface="Tahoma" pitchFamily="34" charset="0"/>
                        </a:rPr>
                        <a:t>Underveisvurdering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nb-NO" sz="1800" b="1" i="0" u="none" strike="noStrike" cap="none" normalizeH="0" baseline="0">
                          <a:ln>
                            <a:noFill/>
                          </a:ln>
                          <a:solidFill>
                            <a:schemeClr val="tx1"/>
                          </a:solidFill>
                          <a:effectLst/>
                          <a:latin typeface="Tahoma" pitchFamily="34" charset="0"/>
                        </a:rPr>
                        <a:t>Underveisvurdering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nb-NO" sz="1800" b="1" i="0" u="none" strike="noStrike" cap="none" normalizeH="0" baseline="0">
                          <a:ln>
                            <a:noFill/>
                          </a:ln>
                          <a:solidFill>
                            <a:schemeClr val="tx1"/>
                          </a:solidFill>
                          <a:effectLst/>
                          <a:latin typeface="Tahoma" pitchFamily="34" charset="0"/>
                        </a:rPr>
                        <a:t>Sluttvurdering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453"/>
                    </a:solidFill>
                  </a:tcPr>
                </a:tc>
                <a:extLst>
                  <a:ext uri="{0D108BD9-81ED-4DB2-BD59-A6C34878D82A}">
                    <a16:rowId xmlns:a16="http://schemas.microsoft.com/office/drawing/2014/main" val="10001"/>
                  </a:ext>
                </a:extLst>
              </a:tr>
              <a:tr h="366388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nb-NO" sz="2400" b="0" i="0" u="none" strike="noStrike" cap="none" normalizeH="0" baseline="0" dirty="0">
                          <a:ln>
                            <a:noFill/>
                          </a:ln>
                          <a:solidFill>
                            <a:schemeClr val="tx1"/>
                          </a:solidFill>
                          <a:effectLst/>
                          <a:latin typeface="Tahoma" pitchFamily="34" charset="0"/>
                        </a:rPr>
                        <a:t>Vurdering som har til hensikt å forbedre studentens kompetanse og som er integrert i læringsprosessen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nb-NO" sz="2400" b="0" i="0" u="none" strike="noStrike" cap="none" normalizeH="0" baseline="0" dirty="0">
                          <a:ln>
                            <a:noFill/>
                          </a:ln>
                          <a:solidFill>
                            <a:srgbClr val="CC3300"/>
                          </a:solidFill>
                          <a:effectLst/>
                          <a:latin typeface="Tahoma" pitchFamily="34" charset="0"/>
                        </a:rPr>
                        <a:t>Framovermelding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nb-NO" sz="2400" b="0" i="0" u="none" strike="noStrike" cap="none" normalizeH="0" baseline="0" dirty="0">
                          <a:ln>
                            <a:noFill/>
                          </a:ln>
                          <a:solidFill>
                            <a:schemeClr val="tx1"/>
                          </a:solidFill>
                          <a:effectLst/>
                          <a:latin typeface="Tahoma" pitchFamily="34" charset="0"/>
                        </a:rPr>
                        <a:t>Vurdering som har til hensikt å beskrive studentens kompetanse i fag på et gitt tidspunkt, som grunnlag for forbedring i faget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nb-NO" sz="2400" b="0" i="0" u="none" strike="noStrike" cap="none" normalizeH="0" baseline="0" dirty="0">
                          <a:ln>
                            <a:noFill/>
                          </a:ln>
                          <a:solidFill>
                            <a:srgbClr val="CC3300"/>
                          </a:solidFill>
                          <a:effectLst/>
                          <a:latin typeface="Tahoma" pitchFamily="34" charset="0"/>
                        </a:rPr>
                        <a:t>Framovermelding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nb-NO" sz="2400" b="0" i="0" u="none" strike="noStrike" cap="none" normalizeH="0" baseline="0" dirty="0">
                          <a:ln>
                            <a:noFill/>
                          </a:ln>
                          <a:solidFill>
                            <a:schemeClr val="tx1"/>
                          </a:solidFill>
                          <a:effectLst/>
                          <a:latin typeface="Tahoma" pitchFamily="34" charset="0"/>
                        </a:rPr>
                        <a:t>Vurdering som har til hensikt å gi informasjon om nivået til studenten på et gitt tidspunkt- ved avslutningen av opplæringen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AutoShape 23"/>
          <p:cNvSpPr>
            <a:spLocks noChangeArrowheads="1"/>
          </p:cNvSpPr>
          <p:nvPr/>
        </p:nvSpPr>
        <p:spPr bwMode="auto">
          <a:xfrm>
            <a:off x="3347864" y="1556792"/>
            <a:ext cx="287338" cy="288925"/>
          </a:xfrm>
          <a:prstGeom prst="rightArrow">
            <a:avLst>
              <a:gd name="adj1" fmla="val 50000"/>
              <a:gd name="adj2" fmla="val 25000"/>
            </a:avLst>
          </a:prstGeom>
          <a:solidFill>
            <a:srgbClr val="CC3300"/>
          </a:solidFill>
          <a:ln w="9525">
            <a:solidFill>
              <a:schemeClr val="tx1"/>
            </a:solidFill>
            <a:miter lim="800000"/>
            <a:headEnd/>
            <a:tailEnd/>
          </a:ln>
        </p:spPr>
        <p:txBody>
          <a:bodyPr wrap="none" anchor="ctr"/>
          <a:lstStyle/>
          <a:p>
            <a:endParaRPr lang="nb-NO"/>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150938" y="214313"/>
            <a:ext cx="7793037" cy="1462087"/>
          </a:xfrm>
          <a:prstGeom prst="rect">
            <a:avLst/>
          </a:prstGeom>
          <a:noFill/>
          <a:ln w="9525">
            <a:noFill/>
            <a:miter lim="800000"/>
            <a:headEnd/>
            <a:tailEnd/>
          </a:ln>
        </p:spPr>
        <p:txBody>
          <a:bodyPr anchor="b"/>
          <a:lstStyle/>
          <a:p>
            <a:r>
              <a:rPr lang="nb-NO" sz="4400" b="1" dirty="0">
                <a:solidFill>
                  <a:schemeClr val="accent2">
                    <a:lumMod val="75000"/>
                  </a:schemeClr>
                </a:solidFill>
                <a:latin typeface="Tahoma" pitchFamily="34" charset="0"/>
              </a:rPr>
              <a:t>Vurdering </a:t>
            </a:r>
            <a:r>
              <a:rPr lang="nb-NO" sz="4400" b="1" i="1" dirty="0">
                <a:solidFill>
                  <a:schemeClr val="accent2">
                    <a:lumMod val="75000"/>
                  </a:schemeClr>
                </a:solidFill>
                <a:latin typeface="Tahoma" pitchFamily="34" charset="0"/>
              </a:rPr>
              <a:t>av</a:t>
            </a:r>
            <a:r>
              <a:rPr lang="nb-NO" sz="4400" b="1" dirty="0">
                <a:solidFill>
                  <a:schemeClr val="accent2">
                    <a:lumMod val="75000"/>
                  </a:schemeClr>
                </a:solidFill>
                <a:latin typeface="Tahoma" pitchFamily="34" charset="0"/>
              </a:rPr>
              <a:t> kompetanse</a:t>
            </a:r>
          </a:p>
        </p:txBody>
      </p:sp>
      <p:sp>
        <p:nvSpPr>
          <p:cNvPr id="7" name="Rectangle 5"/>
          <p:cNvSpPr>
            <a:spLocks noChangeArrowheads="1"/>
          </p:cNvSpPr>
          <p:nvPr/>
        </p:nvSpPr>
        <p:spPr bwMode="auto">
          <a:xfrm>
            <a:off x="1182688" y="2017713"/>
            <a:ext cx="7772400" cy="4114800"/>
          </a:xfrm>
          <a:prstGeom prst="rect">
            <a:avLst/>
          </a:prstGeom>
          <a:noFill/>
          <a:ln w="9525">
            <a:noFill/>
            <a:miter lim="800000"/>
            <a:headEnd/>
            <a:tailEnd/>
          </a:ln>
        </p:spPr>
        <p:txBody>
          <a:bodyPr/>
          <a:lstStyle/>
          <a:p>
            <a:pPr marL="342900" indent="-342900">
              <a:lnSpc>
                <a:spcPct val="90000"/>
              </a:lnSpc>
              <a:spcBef>
                <a:spcPct val="20000"/>
              </a:spcBef>
              <a:buClr>
                <a:schemeClr val="folHlink"/>
              </a:buClr>
              <a:buSzPct val="60000"/>
              <a:buFont typeface="Wingdings" pitchFamily="2" charset="2"/>
              <a:buChar char="n"/>
            </a:pPr>
            <a:r>
              <a:rPr lang="nb-NO" sz="3200" dirty="0">
                <a:latin typeface="Tahoma" pitchFamily="34" charset="0"/>
              </a:rPr>
              <a:t>Vurdering av oppnådd kompetanse</a:t>
            </a:r>
          </a:p>
          <a:p>
            <a:pPr marL="742950" lvl="1" indent="-285750">
              <a:lnSpc>
                <a:spcPct val="90000"/>
              </a:lnSpc>
              <a:spcBef>
                <a:spcPct val="20000"/>
              </a:spcBef>
              <a:buClr>
                <a:schemeClr val="hlink"/>
              </a:buClr>
              <a:buSzPct val="55000"/>
              <a:buFont typeface="Wingdings" pitchFamily="2" charset="2"/>
              <a:buChar char="n"/>
            </a:pPr>
            <a:r>
              <a:rPr lang="nb-NO" sz="2800" dirty="0">
                <a:latin typeface="Tahoma" pitchFamily="34" charset="0"/>
              </a:rPr>
              <a:t>Innebærer fagkunnskap, ferdigheter, holdninger; dvs. de ulike nøkkelkvalifikasjoner det enkelte yrket/profesjonen har</a:t>
            </a:r>
          </a:p>
          <a:p>
            <a:pPr marL="342900" indent="-342900">
              <a:lnSpc>
                <a:spcPct val="90000"/>
              </a:lnSpc>
              <a:spcBef>
                <a:spcPct val="20000"/>
              </a:spcBef>
              <a:buClr>
                <a:schemeClr val="folHlink"/>
              </a:buClr>
              <a:buSzPct val="60000"/>
              <a:buFont typeface="Wingdings" pitchFamily="2" charset="2"/>
              <a:buChar char="n"/>
            </a:pPr>
            <a:r>
              <a:rPr lang="nb-NO" sz="3200" dirty="0">
                <a:latin typeface="Tahoma" pitchFamily="34" charset="0"/>
              </a:rPr>
              <a:t>Mål for profesjons-/yrkeskompetanse som skal nås</a:t>
            </a:r>
          </a:p>
          <a:p>
            <a:pPr marL="742950" lvl="1" indent="-285750">
              <a:lnSpc>
                <a:spcPct val="90000"/>
              </a:lnSpc>
              <a:spcBef>
                <a:spcPct val="20000"/>
              </a:spcBef>
              <a:buClr>
                <a:schemeClr val="hlink"/>
              </a:buClr>
              <a:buSzPct val="55000"/>
              <a:buFont typeface="Wingdings" pitchFamily="2" charset="2"/>
              <a:buChar char="n"/>
            </a:pPr>
            <a:r>
              <a:rPr lang="nb-NO" sz="2800" dirty="0">
                <a:latin typeface="Tahoma" pitchFamily="34" charset="0"/>
              </a:rPr>
              <a:t>Men med ulik grad av måloppnåelse</a:t>
            </a:r>
          </a:p>
          <a:p>
            <a:pPr marL="742950" lvl="1" indent="-285750">
              <a:lnSpc>
                <a:spcPct val="90000"/>
              </a:lnSpc>
              <a:spcBef>
                <a:spcPct val="20000"/>
              </a:spcBef>
              <a:buClr>
                <a:schemeClr val="hlink"/>
              </a:buClr>
              <a:buSzPct val="55000"/>
              <a:buFont typeface="Wingdings" pitchFamily="2" charset="2"/>
              <a:buChar char="n"/>
            </a:pPr>
            <a:r>
              <a:rPr lang="nb-NO" sz="2800" dirty="0">
                <a:latin typeface="Tahoma" pitchFamily="34" charset="0"/>
              </a:rPr>
              <a:t>”Snillisme” vs. faglig kvalitet?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412776"/>
            <a:ext cx="7920000" cy="936000"/>
          </a:xfrm>
        </p:spPr>
        <p:txBody>
          <a:bodyPr>
            <a:normAutofit fontScale="90000"/>
          </a:bodyPr>
          <a:lstStyle/>
          <a:p>
            <a:pPr algn="ctr"/>
            <a:br>
              <a:rPr lang="nb-NO" dirty="0"/>
            </a:br>
            <a:r>
              <a:rPr lang="nb-NO" sz="3600" dirty="0">
                <a:solidFill>
                  <a:schemeClr val="accent2">
                    <a:lumMod val="50000"/>
                  </a:schemeClr>
                </a:solidFill>
              </a:rPr>
              <a:t>Kjennetegn på kvalitet og kompetanse</a:t>
            </a:r>
            <a:r>
              <a:rPr lang="nb-NO" dirty="0"/>
              <a:t>	</a:t>
            </a:r>
            <a:br>
              <a:rPr lang="nb-NO" dirty="0"/>
            </a:br>
            <a:endParaRPr lang="nb-NO" dirty="0"/>
          </a:p>
        </p:txBody>
      </p:sp>
      <p:graphicFrame>
        <p:nvGraphicFramePr>
          <p:cNvPr id="20" name="Plassholder for innhold 19"/>
          <p:cNvGraphicFramePr>
            <a:graphicFrameLocks noGrp="1"/>
          </p:cNvGraphicFramePr>
          <p:nvPr>
            <p:ph idx="1"/>
          </p:nvPr>
        </p:nvGraphicFramePr>
        <p:xfrm>
          <a:off x="179512" y="1916832"/>
          <a:ext cx="8784975" cy="4277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pPr>
              <a:tabLst>
                <a:tab pos="1435100" algn="l"/>
              </a:tabLst>
            </a:pPr>
            <a:r>
              <a:rPr lang="nb-NO"/>
              <a:t>Vurdering av yrkes/profesjonskompetanse Ann Lisa Sylte 2011</a:t>
            </a:r>
            <a:endParaRPr lang="nb-NO" dirty="0"/>
          </a:p>
        </p:txBody>
      </p:sp>
      <p:sp>
        <p:nvSpPr>
          <p:cNvPr id="6" name="Rectangle 4"/>
          <p:cNvSpPr>
            <a:spLocks noChangeArrowheads="1"/>
          </p:cNvSpPr>
          <p:nvPr/>
        </p:nvSpPr>
        <p:spPr bwMode="auto">
          <a:xfrm>
            <a:off x="1116013" y="0"/>
            <a:ext cx="7793037" cy="1462088"/>
          </a:xfrm>
          <a:prstGeom prst="rect">
            <a:avLst/>
          </a:prstGeom>
          <a:noFill/>
          <a:ln w="9525">
            <a:noFill/>
            <a:miter lim="800000"/>
            <a:headEnd/>
            <a:tailEnd/>
          </a:ln>
          <a:effectLst/>
        </p:spPr>
        <p:txBody>
          <a:bodyPr anchor="b"/>
          <a:lstStyle/>
          <a:p>
            <a:r>
              <a:rPr lang="nb-NO" sz="4000" b="1" dirty="0">
                <a:solidFill>
                  <a:schemeClr val="accent2">
                    <a:lumMod val="50000"/>
                  </a:schemeClr>
                </a:solidFill>
              </a:rPr>
              <a:t>Prosessdokumentasjon</a:t>
            </a:r>
          </a:p>
        </p:txBody>
      </p:sp>
      <p:sp>
        <p:nvSpPr>
          <p:cNvPr id="7" name="Rectangle 5"/>
          <p:cNvSpPr>
            <a:spLocks noChangeArrowheads="1"/>
          </p:cNvSpPr>
          <p:nvPr/>
        </p:nvSpPr>
        <p:spPr bwMode="auto">
          <a:xfrm>
            <a:off x="611560" y="2276872"/>
            <a:ext cx="7772400" cy="4032448"/>
          </a:xfrm>
          <a:prstGeom prst="rect">
            <a:avLst/>
          </a:prstGeom>
          <a:noFill/>
          <a:ln w="9525">
            <a:noFill/>
            <a:miter lim="800000"/>
            <a:headEnd/>
            <a:tailEnd/>
          </a:ln>
          <a:effectLst/>
        </p:spPr>
        <p:txBody>
          <a:bodyPr/>
          <a:lstStyle/>
          <a:p>
            <a:pPr marL="447675" indent="-447675">
              <a:lnSpc>
                <a:spcPct val="80000"/>
              </a:lnSpc>
              <a:spcBef>
                <a:spcPct val="20000"/>
              </a:spcBef>
              <a:buClr>
                <a:schemeClr val="accent1"/>
              </a:buClr>
              <a:buSzPct val="70000"/>
              <a:buFont typeface="Wingdings" pitchFamily="2" charset="2"/>
              <a:buNone/>
            </a:pPr>
            <a:r>
              <a:rPr lang="nb-NO" b="1" dirty="0">
                <a:solidFill>
                  <a:schemeClr val="accent6">
                    <a:lumMod val="50000"/>
                  </a:schemeClr>
                </a:solidFill>
              </a:rPr>
              <a:t>Hva?</a:t>
            </a:r>
          </a:p>
          <a:p>
            <a:pPr marL="447675" indent="-447675">
              <a:lnSpc>
                <a:spcPct val="80000"/>
              </a:lnSpc>
              <a:spcBef>
                <a:spcPct val="20000"/>
              </a:spcBef>
              <a:buClr>
                <a:schemeClr val="accent1"/>
              </a:buClr>
              <a:buSzPct val="70000"/>
              <a:buFont typeface="Wingdings" pitchFamily="2" charset="2"/>
              <a:buChar char="n"/>
            </a:pPr>
            <a:r>
              <a:rPr lang="nb-NO" sz="1600" dirty="0"/>
              <a:t>Hva studenten har gjort (”pila”), med begrunnelser</a:t>
            </a:r>
          </a:p>
          <a:p>
            <a:pPr marL="447675" indent="-447675">
              <a:lnSpc>
                <a:spcPct val="80000"/>
              </a:lnSpc>
              <a:spcBef>
                <a:spcPct val="20000"/>
              </a:spcBef>
              <a:buClr>
                <a:schemeClr val="accent1"/>
              </a:buClr>
              <a:buSzPct val="70000"/>
              <a:buFont typeface="Wingdings" pitchFamily="2" charset="2"/>
              <a:buChar char="n"/>
            </a:pPr>
            <a:r>
              <a:rPr lang="nb-NO" sz="1600" dirty="0"/>
              <a:t>Hva studenten har tenkt rundt det han/hun har gjort</a:t>
            </a:r>
          </a:p>
          <a:p>
            <a:pPr marL="447675" indent="-447675">
              <a:lnSpc>
                <a:spcPct val="80000"/>
              </a:lnSpc>
              <a:spcBef>
                <a:spcPct val="20000"/>
              </a:spcBef>
              <a:buClr>
                <a:schemeClr val="accent1"/>
              </a:buClr>
              <a:buSzPct val="70000"/>
              <a:buFont typeface="Wingdings" pitchFamily="2" charset="2"/>
              <a:buNone/>
            </a:pPr>
            <a:r>
              <a:rPr lang="nb-NO" b="1" dirty="0">
                <a:solidFill>
                  <a:schemeClr val="accent2">
                    <a:lumMod val="75000"/>
                  </a:schemeClr>
                </a:solidFill>
              </a:rPr>
              <a:t>Hvordan?</a:t>
            </a:r>
          </a:p>
          <a:p>
            <a:pPr marL="447675" indent="-447675">
              <a:lnSpc>
                <a:spcPct val="80000"/>
              </a:lnSpc>
              <a:spcBef>
                <a:spcPct val="20000"/>
              </a:spcBef>
              <a:buClr>
                <a:schemeClr val="accent1"/>
              </a:buClr>
              <a:buSzPct val="70000"/>
              <a:buFont typeface="Wingdings" pitchFamily="2" charset="2"/>
              <a:buChar char="n"/>
            </a:pPr>
            <a:r>
              <a:rPr lang="nb-NO" sz="1600" dirty="0"/>
              <a:t>Visuelt – med fotografier spesielt</a:t>
            </a:r>
          </a:p>
          <a:p>
            <a:pPr marL="447675" indent="-447675">
              <a:lnSpc>
                <a:spcPct val="80000"/>
              </a:lnSpc>
              <a:spcBef>
                <a:spcPct val="20000"/>
              </a:spcBef>
              <a:buClr>
                <a:schemeClr val="accent1"/>
              </a:buClr>
              <a:buSzPct val="70000"/>
              <a:buFont typeface="Wingdings" pitchFamily="2" charset="2"/>
              <a:buChar char="n"/>
            </a:pPr>
            <a:r>
              <a:rPr lang="nb-NO" sz="1600" dirty="0"/>
              <a:t>Verbalt – beskrivelser, refleksjoner og vurdering av prosess og produkt, med begrunnelser</a:t>
            </a:r>
          </a:p>
          <a:p>
            <a:pPr marL="447675" indent="-447675">
              <a:lnSpc>
                <a:spcPct val="80000"/>
              </a:lnSpc>
              <a:spcBef>
                <a:spcPct val="20000"/>
              </a:spcBef>
              <a:buClr>
                <a:schemeClr val="accent1"/>
              </a:buClr>
              <a:buSzPct val="70000"/>
              <a:buFont typeface="Wingdings" pitchFamily="2" charset="2"/>
              <a:buNone/>
            </a:pPr>
            <a:r>
              <a:rPr lang="nb-NO" b="1" dirty="0">
                <a:solidFill>
                  <a:schemeClr val="accent2">
                    <a:lumMod val="50000"/>
                  </a:schemeClr>
                </a:solidFill>
              </a:rPr>
              <a:t>Hvorfor?</a:t>
            </a:r>
          </a:p>
          <a:p>
            <a:pPr marL="447675" indent="-447675">
              <a:lnSpc>
                <a:spcPct val="80000"/>
              </a:lnSpc>
              <a:spcBef>
                <a:spcPct val="20000"/>
              </a:spcBef>
              <a:buClr>
                <a:schemeClr val="accent1"/>
              </a:buClr>
              <a:buSzPct val="70000"/>
              <a:buFont typeface="Wingdings" pitchFamily="2" charset="2"/>
              <a:buChar char="n"/>
            </a:pPr>
            <a:r>
              <a:rPr lang="nb-NO" sz="1600" dirty="0"/>
              <a:t>For å ivareta studentens behov for dokumentasjon som grunnlag for</a:t>
            </a:r>
          </a:p>
          <a:p>
            <a:pPr marL="889000" lvl="1" indent="-439738">
              <a:lnSpc>
                <a:spcPct val="80000"/>
              </a:lnSpc>
              <a:spcBef>
                <a:spcPct val="20000"/>
              </a:spcBef>
              <a:buClr>
                <a:schemeClr val="hlink"/>
              </a:buClr>
              <a:buSzPct val="65000"/>
              <a:buFont typeface="Wingdings" pitchFamily="2" charset="2"/>
              <a:buChar char="¡"/>
            </a:pPr>
            <a:r>
              <a:rPr lang="nb-NO" sz="1400" dirty="0"/>
              <a:t>å lære av eget arbeid</a:t>
            </a:r>
          </a:p>
          <a:p>
            <a:pPr marL="889000" lvl="1" indent="-439738">
              <a:lnSpc>
                <a:spcPct val="80000"/>
              </a:lnSpc>
              <a:spcBef>
                <a:spcPct val="20000"/>
              </a:spcBef>
              <a:buClr>
                <a:schemeClr val="hlink"/>
              </a:buClr>
              <a:buSzPct val="65000"/>
              <a:buFont typeface="Wingdings" pitchFamily="2" charset="2"/>
              <a:buChar char="¡"/>
            </a:pPr>
            <a:r>
              <a:rPr lang="nb-NO" sz="1400" dirty="0"/>
              <a:t>å vise hva han/hun kan</a:t>
            </a:r>
          </a:p>
          <a:p>
            <a:pPr marL="447675" indent="-447675">
              <a:lnSpc>
                <a:spcPct val="80000"/>
              </a:lnSpc>
              <a:spcBef>
                <a:spcPct val="20000"/>
              </a:spcBef>
              <a:buClr>
                <a:schemeClr val="accent1"/>
              </a:buClr>
              <a:buSzPct val="70000"/>
              <a:buFont typeface="Wingdings" pitchFamily="2" charset="2"/>
              <a:buChar char="n"/>
            </a:pPr>
            <a:r>
              <a:rPr lang="nb-NO" sz="1600" dirty="0"/>
              <a:t>For å ivareta bedriftens/skolens behov for </a:t>
            </a:r>
          </a:p>
          <a:p>
            <a:pPr marL="889000" lvl="1" indent="-439738">
              <a:lnSpc>
                <a:spcPct val="80000"/>
              </a:lnSpc>
              <a:spcBef>
                <a:spcPct val="20000"/>
              </a:spcBef>
              <a:buClr>
                <a:schemeClr val="hlink"/>
              </a:buClr>
              <a:buSzPct val="65000"/>
              <a:buFont typeface="Wingdings" pitchFamily="2" charset="2"/>
              <a:buChar char="¡"/>
            </a:pPr>
            <a:r>
              <a:rPr lang="nb-NO" sz="1400" dirty="0"/>
              <a:t>å kvalitetssikre daglig arbeid</a:t>
            </a:r>
          </a:p>
          <a:p>
            <a:pPr marL="889000" lvl="1" indent="-439738">
              <a:lnSpc>
                <a:spcPct val="80000"/>
              </a:lnSpc>
              <a:spcBef>
                <a:spcPct val="20000"/>
              </a:spcBef>
              <a:buClr>
                <a:schemeClr val="hlink"/>
              </a:buClr>
              <a:buSzPct val="65000"/>
              <a:buFont typeface="Wingdings" pitchFamily="2" charset="2"/>
              <a:buChar char="¡"/>
            </a:pPr>
            <a:r>
              <a:rPr lang="nb-NO" sz="1400" dirty="0"/>
              <a:t>å vurdere studentens kompetanse </a:t>
            </a:r>
          </a:p>
          <a:p>
            <a:pPr marL="889000" lvl="1" indent="-439738">
              <a:lnSpc>
                <a:spcPct val="80000"/>
              </a:lnSpc>
              <a:spcBef>
                <a:spcPct val="20000"/>
              </a:spcBef>
              <a:buClr>
                <a:schemeClr val="hlink"/>
              </a:buClr>
              <a:buSzPct val="65000"/>
              <a:buFont typeface="Wingdings" pitchFamily="2" charset="2"/>
              <a:buChar char="¡"/>
            </a:pPr>
            <a:r>
              <a:rPr lang="nb-NO" sz="1400" dirty="0"/>
              <a:t>å eventuelt vise sin kompetanse ved jobbsøknad</a:t>
            </a:r>
          </a:p>
          <a:p>
            <a:pPr marL="447675" indent="-447675">
              <a:spcBef>
                <a:spcPct val="20000"/>
              </a:spcBef>
              <a:buClr>
                <a:schemeClr val="accent1"/>
              </a:buClr>
              <a:buSzPct val="70000"/>
              <a:buFont typeface="Wingdings" pitchFamily="2" charset="2"/>
              <a:buChar char="n"/>
            </a:pPr>
            <a:endParaRPr lang="nb-NO" sz="2800" dirty="0"/>
          </a:p>
        </p:txBody>
      </p:sp>
      <p:pic>
        <p:nvPicPr>
          <p:cNvPr id="5" name="Picture 2"/>
          <p:cNvPicPr>
            <a:picLocks noGrp="1" noChangeAspect="1" noChangeArrowheads="1"/>
          </p:cNvPicPr>
          <p:nvPr>
            <p:ph idx="1"/>
          </p:nvPr>
        </p:nvPicPr>
        <p:blipFill>
          <a:blip r:embed="rId2" cstate="print"/>
          <a:srcRect l="3317" t="27188" r="2923" b="11782"/>
          <a:stretch>
            <a:fillRect/>
          </a:stretch>
        </p:blipFill>
        <p:spPr bwMode="auto">
          <a:xfrm>
            <a:off x="5436096" y="1422983"/>
            <a:ext cx="2952328" cy="144129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pPr>
              <a:tabLst>
                <a:tab pos="1435100" algn="l"/>
              </a:tabLst>
            </a:pPr>
            <a:r>
              <a:rPr lang="nb-NO"/>
              <a:t>Vurdering av yrkes/profesjonskompetanse Ann Lisa Sylte 2011</a:t>
            </a:r>
            <a:endParaRPr lang="nb-NO" dirty="0"/>
          </a:p>
        </p:txBody>
      </p:sp>
      <p:sp>
        <p:nvSpPr>
          <p:cNvPr id="5" name="Plassholder for bunntekst 2"/>
          <p:cNvSpPr txBox="1">
            <a:spLocks/>
          </p:cNvSpPr>
          <p:nvPr/>
        </p:nvSpPr>
        <p:spPr>
          <a:xfrm>
            <a:off x="3657600" y="6243638"/>
            <a:ext cx="28956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1"/>
                </a:solidFill>
                <a:effectLst/>
                <a:uLnTx/>
                <a:uFillTx/>
                <a:latin typeface="+mn-lt"/>
                <a:ea typeface="+mn-ea"/>
                <a:cs typeface="+mn-cs"/>
              </a:rPr>
              <a:t>© Ann Lisa Sylte 2009</a:t>
            </a:r>
          </a:p>
        </p:txBody>
      </p:sp>
      <p:pic>
        <p:nvPicPr>
          <p:cNvPr id="6" name="Picture 5" descr="MCj03559650000[1]"/>
          <p:cNvPicPr>
            <a:picLocks noChangeAspect="1" noChangeArrowheads="1"/>
          </p:cNvPicPr>
          <p:nvPr/>
        </p:nvPicPr>
        <p:blipFill>
          <a:blip r:embed="rId2" cstate="print"/>
          <a:srcRect/>
          <a:stretch>
            <a:fillRect/>
          </a:stretch>
        </p:blipFill>
        <p:spPr bwMode="auto">
          <a:xfrm>
            <a:off x="0" y="1720850"/>
            <a:ext cx="7021513" cy="5137150"/>
          </a:xfrm>
          <a:prstGeom prst="rect">
            <a:avLst/>
          </a:prstGeom>
          <a:noFill/>
          <a:ln w="9525">
            <a:noFill/>
            <a:miter lim="800000"/>
            <a:headEnd/>
            <a:tailEnd/>
          </a:ln>
        </p:spPr>
      </p:pic>
      <p:sp>
        <p:nvSpPr>
          <p:cNvPr id="7" name="Text Box 6"/>
          <p:cNvSpPr txBox="1">
            <a:spLocks noChangeArrowheads="1"/>
          </p:cNvSpPr>
          <p:nvPr/>
        </p:nvSpPr>
        <p:spPr bwMode="auto">
          <a:xfrm>
            <a:off x="1042988" y="5942013"/>
            <a:ext cx="3313112" cy="915987"/>
          </a:xfrm>
          <a:prstGeom prst="rect">
            <a:avLst/>
          </a:prstGeom>
          <a:noFill/>
          <a:ln w="9525">
            <a:noFill/>
            <a:miter lim="800000"/>
            <a:headEnd/>
            <a:tailEnd/>
          </a:ln>
        </p:spPr>
        <p:txBody>
          <a:bodyPr>
            <a:spAutoFit/>
          </a:bodyPr>
          <a:lstStyle/>
          <a:p>
            <a:r>
              <a:rPr lang="nb-NO" b="1" dirty="0">
                <a:latin typeface="Tahoma" pitchFamily="34" charset="0"/>
              </a:rPr>
              <a:t>Vite </a:t>
            </a:r>
            <a:endParaRPr lang="nb-NO" dirty="0">
              <a:latin typeface="Tahoma" pitchFamily="34" charset="0"/>
            </a:endParaRPr>
          </a:p>
          <a:p>
            <a:r>
              <a:rPr lang="nb-NO" dirty="0">
                <a:solidFill>
                  <a:srgbClr val="C00000"/>
                </a:solidFill>
                <a:latin typeface="Tahoma" pitchFamily="34" charset="0"/>
              </a:rPr>
              <a:t>referere, omskrive, </a:t>
            </a:r>
          </a:p>
          <a:p>
            <a:r>
              <a:rPr lang="nb-NO" dirty="0">
                <a:solidFill>
                  <a:srgbClr val="C00000"/>
                </a:solidFill>
                <a:latin typeface="Tahoma" pitchFamily="34" charset="0"/>
              </a:rPr>
              <a:t>gjenkjenne</a:t>
            </a:r>
          </a:p>
        </p:txBody>
      </p:sp>
      <p:sp>
        <p:nvSpPr>
          <p:cNvPr id="8" name="Text Box 7"/>
          <p:cNvSpPr txBox="1">
            <a:spLocks noChangeArrowheads="1"/>
          </p:cNvSpPr>
          <p:nvPr/>
        </p:nvSpPr>
        <p:spPr bwMode="auto">
          <a:xfrm>
            <a:off x="2339975" y="4941888"/>
            <a:ext cx="2303463" cy="915987"/>
          </a:xfrm>
          <a:prstGeom prst="rect">
            <a:avLst/>
          </a:prstGeom>
          <a:noFill/>
          <a:ln w="9525">
            <a:noFill/>
            <a:miter lim="800000"/>
            <a:headEnd/>
            <a:tailEnd/>
          </a:ln>
        </p:spPr>
        <p:txBody>
          <a:bodyPr>
            <a:spAutoFit/>
          </a:bodyPr>
          <a:lstStyle/>
          <a:p>
            <a:r>
              <a:rPr lang="nb-NO" b="1" dirty="0">
                <a:latin typeface="Tahoma" pitchFamily="34" charset="0"/>
              </a:rPr>
              <a:t>Forstå </a:t>
            </a:r>
            <a:endParaRPr lang="nb-NO" dirty="0">
              <a:latin typeface="Tahoma" pitchFamily="34" charset="0"/>
            </a:endParaRPr>
          </a:p>
          <a:p>
            <a:r>
              <a:rPr lang="nb-NO" dirty="0">
                <a:solidFill>
                  <a:srgbClr val="C00000"/>
                </a:solidFill>
                <a:latin typeface="Tahoma" pitchFamily="34" charset="0"/>
              </a:rPr>
              <a:t>forklare med egne ord</a:t>
            </a:r>
          </a:p>
        </p:txBody>
      </p:sp>
      <p:sp>
        <p:nvSpPr>
          <p:cNvPr id="9" name="Text Box 8"/>
          <p:cNvSpPr txBox="1">
            <a:spLocks noChangeArrowheads="1"/>
          </p:cNvSpPr>
          <p:nvPr/>
        </p:nvSpPr>
        <p:spPr bwMode="auto">
          <a:xfrm>
            <a:off x="4643438" y="3284538"/>
            <a:ext cx="1873250" cy="366712"/>
          </a:xfrm>
          <a:prstGeom prst="rect">
            <a:avLst/>
          </a:prstGeom>
          <a:noFill/>
          <a:ln w="9525">
            <a:noFill/>
            <a:miter lim="800000"/>
            <a:headEnd/>
            <a:tailEnd/>
          </a:ln>
        </p:spPr>
        <p:txBody>
          <a:bodyPr>
            <a:spAutoFit/>
          </a:bodyPr>
          <a:lstStyle/>
          <a:p>
            <a:pPr>
              <a:spcBef>
                <a:spcPct val="50000"/>
              </a:spcBef>
            </a:pPr>
            <a:endParaRPr lang="nb-NO">
              <a:latin typeface="Tahoma" pitchFamily="34" charset="0"/>
            </a:endParaRPr>
          </a:p>
        </p:txBody>
      </p:sp>
      <p:sp>
        <p:nvSpPr>
          <p:cNvPr id="10" name="Text Box 9"/>
          <p:cNvSpPr txBox="1">
            <a:spLocks noChangeArrowheads="1"/>
          </p:cNvSpPr>
          <p:nvPr/>
        </p:nvSpPr>
        <p:spPr bwMode="auto">
          <a:xfrm>
            <a:off x="3708400" y="3933825"/>
            <a:ext cx="1512888" cy="915988"/>
          </a:xfrm>
          <a:prstGeom prst="rect">
            <a:avLst/>
          </a:prstGeom>
          <a:noFill/>
          <a:ln w="9525">
            <a:noFill/>
            <a:miter lim="800000"/>
            <a:headEnd/>
            <a:tailEnd/>
          </a:ln>
        </p:spPr>
        <p:txBody>
          <a:bodyPr>
            <a:spAutoFit/>
          </a:bodyPr>
          <a:lstStyle/>
          <a:p>
            <a:r>
              <a:rPr lang="nb-NO" b="1" dirty="0">
                <a:latin typeface="Tahoma" pitchFamily="34" charset="0"/>
              </a:rPr>
              <a:t>Anvende </a:t>
            </a:r>
            <a:endParaRPr lang="nb-NO" dirty="0">
              <a:latin typeface="Tahoma" pitchFamily="34" charset="0"/>
            </a:endParaRPr>
          </a:p>
          <a:p>
            <a:r>
              <a:rPr lang="nb-NO" dirty="0">
                <a:solidFill>
                  <a:srgbClr val="C00000"/>
                </a:solidFill>
                <a:latin typeface="Tahoma" pitchFamily="34" charset="0"/>
              </a:rPr>
              <a:t>utprøve, bruke</a:t>
            </a:r>
          </a:p>
        </p:txBody>
      </p:sp>
      <p:sp>
        <p:nvSpPr>
          <p:cNvPr id="11" name="Text Box 10"/>
          <p:cNvSpPr txBox="1">
            <a:spLocks noChangeArrowheads="1"/>
          </p:cNvSpPr>
          <p:nvPr/>
        </p:nvSpPr>
        <p:spPr bwMode="auto">
          <a:xfrm>
            <a:off x="5076825" y="2852738"/>
            <a:ext cx="2736850" cy="915987"/>
          </a:xfrm>
          <a:prstGeom prst="rect">
            <a:avLst/>
          </a:prstGeom>
          <a:noFill/>
          <a:ln w="9525">
            <a:noFill/>
            <a:miter lim="800000"/>
            <a:headEnd/>
            <a:tailEnd/>
          </a:ln>
        </p:spPr>
        <p:txBody>
          <a:bodyPr>
            <a:spAutoFit/>
          </a:bodyPr>
          <a:lstStyle/>
          <a:p>
            <a:r>
              <a:rPr lang="nb-NO" b="1" dirty="0">
                <a:latin typeface="Tahoma" pitchFamily="34" charset="0"/>
              </a:rPr>
              <a:t>Analysere </a:t>
            </a:r>
            <a:endParaRPr lang="nb-NO" dirty="0">
              <a:latin typeface="Tahoma" pitchFamily="34" charset="0"/>
            </a:endParaRPr>
          </a:p>
          <a:p>
            <a:r>
              <a:rPr lang="nb-NO" dirty="0">
                <a:solidFill>
                  <a:srgbClr val="C00000"/>
                </a:solidFill>
                <a:latin typeface="Tahoma" pitchFamily="34" charset="0"/>
              </a:rPr>
              <a:t>nedbryte i deler, skille </a:t>
            </a:r>
          </a:p>
          <a:p>
            <a:r>
              <a:rPr lang="nb-NO" dirty="0">
                <a:solidFill>
                  <a:srgbClr val="C00000"/>
                </a:solidFill>
                <a:latin typeface="Tahoma" pitchFamily="34" charset="0"/>
              </a:rPr>
              <a:t>se system /struktur</a:t>
            </a:r>
          </a:p>
        </p:txBody>
      </p:sp>
      <p:sp>
        <p:nvSpPr>
          <p:cNvPr id="12" name="Text Box 11"/>
          <p:cNvSpPr txBox="1">
            <a:spLocks noChangeArrowheads="1"/>
          </p:cNvSpPr>
          <p:nvPr/>
        </p:nvSpPr>
        <p:spPr bwMode="auto">
          <a:xfrm>
            <a:off x="7308850" y="0"/>
            <a:ext cx="1835150" cy="1833563"/>
          </a:xfrm>
          <a:prstGeom prst="rect">
            <a:avLst/>
          </a:prstGeom>
          <a:noFill/>
          <a:ln w="9525">
            <a:noFill/>
            <a:miter lim="800000"/>
            <a:headEnd/>
            <a:tailEnd/>
          </a:ln>
        </p:spPr>
        <p:txBody>
          <a:bodyPr>
            <a:spAutoFit/>
          </a:bodyPr>
          <a:lstStyle/>
          <a:p>
            <a:r>
              <a:rPr lang="nb-NO" b="1" dirty="0">
                <a:latin typeface="Tahoma" pitchFamily="34" charset="0"/>
              </a:rPr>
              <a:t>Vurdere</a:t>
            </a:r>
            <a:endParaRPr lang="nb-NO" dirty="0">
              <a:latin typeface="Tahoma" pitchFamily="34" charset="0"/>
            </a:endParaRPr>
          </a:p>
          <a:p>
            <a:r>
              <a:rPr lang="nb-NO" sz="1600" dirty="0">
                <a:solidFill>
                  <a:srgbClr val="C00000"/>
                </a:solidFill>
                <a:latin typeface="Tahoma" pitchFamily="34" charset="0"/>
              </a:rPr>
              <a:t>bedømme ut fra forskjellige kriterier </a:t>
            </a:r>
          </a:p>
          <a:p>
            <a:r>
              <a:rPr lang="nb-NO" sz="1600" dirty="0">
                <a:solidFill>
                  <a:srgbClr val="C00000"/>
                </a:solidFill>
                <a:latin typeface="Tahoma" pitchFamily="34" charset="0"/>
              </a:rPr>
              <a:t>oppstille normer/ handlingsforskrifter</a:t>
            </a:r>
          </a:p>
        </p:txBody>
      </p:sp>
      <p:sp>
        <p:nvSpPr>
          <p:cNvPr id="13" name="Text Box 12"/>
          <p:cNvSpPr txBox="1">
            <a:spLocks noChangeArrowheads="1"/>
          </p:cNvSpPr>
          <p:nvPr/>
        </p:nvSpPr>
        <p:spPr bwMode="auto">
          <a:xfrm>
            <a:off x="323850" y="115888"/>
            <a:ext cx="5400675" cy="261610"/>
          </a:xfrm>
          <a:prstGeom prst="rect">
            <a:avLst/>
          </a:prstGeom>
          <a:noFill/>
          <a:ln w="9525">
            <a:noFill/>
            <a:miter lim="800000"/>
            <a:headEnd/>
            <a:tailEnd/>
          </a:ln>
        </p:spPr>
        <p:txBody>
          <a:bodyPr>
            <a:spAutoFit/>
          </a:bodyPr>
          <a:lstStyle/>
          <a:p>
            <a:pPr>
              <a:spcBef>
                <a:spcPct val="50000"/>
              </a:spcBef>
            </a:pPr>
            <a:r>
              <a:rPr lang="nb-NO" sz="1100" b="1" dirty="0">
                <a:solidFill>
                  <a:schemeClr val="accent2">
                    <a:lumMod val="50000"/>
                  </a:schemeClr>
                </a:solidFill>
                <a:latin typeface="Tahoma" pitchFamily="34" charset="0"/>
              </a:rPr>
              <a:t>Modifisert etter Blooms taksonomi over innlæringsmål (1956)</a:t>
            </a:r>
          </a:p>
        </p:txBody>
      </p:sp>
      <p:sp>
        <p:nvSpPr>
          <p:cNvPr id="14" name="Text Box 13"/>
          <p:cNvSpPr txBox="1">
            <a:spLocks noChangeArrowheads="1"/>
          </p:cNvSpPr>
          <p:nvPr/>
        </p:nvSpPr>
        <p:spPr bwMode="auto">
          <a:xfrm>
            <a:off x="6372225" y="1773238"/>
            <a:ext cx="2376488" cy="1328737"/>
          </a:xfrm>
          <a:prstGeom prst="rect">
            <a:avLst/>
          </a:prstGeom>
          <a:noFill/>
          <a:ln w="9525">
            <a:noFill/>
            <a:miter lim="800000"/>
            <a:headEnd/>
            <a:tailEnd/>
          </a:ln>
        </p:spPr>
        <p:txBody>
          <a:bodyPr>
            <a:spAutoFit/>
          </a:bodyPr>
          <a:lstStyle/>
          <a:p>
            <a:r>
              <a:rPr lang="nb-NO" b="1" dirty="0">
                <a:latin typeface="Tahoma" pitchFamily="34" charset="0"/>
              </a:rPr>
              <a:t>Syntetisere </a:t>
            </a:r>
            <a:endParaRPr lang="nb-NO" dirty="0">
              <a:latin typeface="Tahoma" pitchFamily="34" charset="0"/>
            </a:endParaRPr>
          </a:p>
          <a:p>
            <a:r>
              <a:rPr lang="nb-NO" dirty="0">
                <a:solidFill>
                  <a:srgbClr val="C00000"/>
                </a:solidFill>
                <a:latin typeface="Tahoma" pitchFamily="34" charset="0"/>
              </a:rPr>
              <a:t>gå fra deler til helhet </a:t>
            </a:r>
          </a:p>
          <a:p>
            <a:r>
              <a:rPr lang="nb-NO" dirty="0">
                <a:solidFill>
                  <a:srgbClr val="C00000"/>
                </a:solidFill>
                <a:latin typeface="Tahoma" pitchFamily="34" charset="0"/>
              </a:rPr>
              <a:t>fortolke </a:t>
            </a:r>
          </a:p>
          <a:p>
            <a:pPr>
              <a:spcBef>
                <a:spcPct val="50000"/>
              </a:spcBef>
            </a:pPr>
            <a:endParaRPr lang="nb-NO" dirty="0">
              <a:latin typeface="Tahoma" pitchFamily="34" charset="0"/>
            </a:endParaRPr>
          </a:p>
        </p:txBody>
      </p:sp>
      <p:sp>
        <p:nvSpPr>
          <p:cNvPr id="15" name="Line 14"/>
          <p:cNvSpPr>
            <a:spLocks noChangeShapeType="1"/>
          </p:cNvSpPr>
          <p:nvPr/>
        </p:nvSpPr>
        <p:spPr bwMode="auto">
          <a:xfrm>
            <a:off x="6156325" y="1700213"/>
            <a:ext cx="1223963" cy="0"/>
          </a:xfrm>
          <a:prstGeom prst="line">
            <a:avLst/>
          </a:prstGeom>
          <a:noFill/>
          <a:ln w="228600">
            <a:solidFill>
              <a:schemeClr val="tx1"/>
            </a:solidFill>
            <a:round/>
            <a:headEnd/>
            <a:tailEnd/>
          </a:ln>
        </p:spPr>
        <p:txBody>
          <a:bodyPr/>
          <a:lstStyle/>
          <a:p>
            <a:endParaRPr lang="nb-NO"/>
          </a:p>
        </p:txBody>
      </p:sp>
      <p:sp>
        <p:nvSpPr>
          <p:cNvPr id="16" name="Line 15"/>
          <p:cNvSpPr>
            <a:spLocks noChangeShapeType="1"/>
          </p:cNvSpPr>
          <p:nvPr/>
        </p:nvSpPr>
        <p:spPr bwMode="auto">
          <a:xfrm flipV="1">
            <a:off x="7235825" y="549275"/>
            <a:ext cx="0" cy="1079500"/>
          </a:xfrm>
          <a:prstGeom prst="line">
            <a:avLst/>
          </a:prstGeom>
          <a:noFill/>
          <a:ln w="228600">
            <a:solidFill>
              <a:schemeClr val="tx1"/>
            </a:solidFill>
            <a:round/>
            <a:headEnd/>
            <a:tailEnd/>
          </a:ln>
        </p:spPr>
        <p:txBody>
          <a:bodyPr/>
          <a:lstStyle/>
          <a:p>
            <a:endParaRPr lang="nb-NO"/>
          </a:p>
        </p:txBody>
      </p:sp>
      <p:grpSp>
        <p:nvGrpSpPr>
          <p:cNvPr id="17" name="Group 20"/>
          <p:cNvGrpSpPr>
            <a:grpSpLocks/>
          </p:cNvGrpSpPr>
          <p:nvPr/>
        </p:nvGrpSpPr>
        <p:grpSpPr bwMode="auto">
          <a:xfrm>
            <a:off x="2928938" y="857250"/>
            <a:ext cx="3455987" cy="2185988"/>
            <a:chOff x="1845" y="540"/>
            <a:chExt cx="2177" cy="1377"/>
          </a:xfrm>
        </p:grpSpPr>
        <p:sp>
          <p:nvSpPr>
            <p:cNvPr id="18" name="AutoShape 16"/>
            <p:cNvSpPr>
              <a:spLocks noChangeArrowheads="1"/>
            </p:cNvSpPr>
            <p:nvPr/>
          </p:nvSpPr>
          <p:spPr bwMode="auto">
            <a:xfrm rot="3205529">
              <a:off x="2245" y="140"/>
              <a:ext cx="1377" cy="2177"/>
            </a:xfrm>
            <a:prstGeom prst="upArrow">
              <a:avLst>
                <a:gd name="adj1" fmla="val 50000"/>
                <a:gd name="adj2" fmla="val 39524"/>
              </a:avLst>
            </a:prstGeom>
            <a:solidFill>
              <a:schemeClr val="accent3">
                <a:lumMod val="60000"/>
                <a:lumOff val="40000"/>
              </a:schemeClr>
            </a:solidFill>
            <a:ln w="9525">
              <a:solidFill>
                <a:schemeClr val="tx1"/>
              </a:solidFill>
              <a:miter lim="800000"/>
              <a:headEnd/>
              <a:tailEnd/>
            </a:ln>
          </p:spPr>
          <p:txBody>
            <a:bodyPr wrap="none" anchor="ctr"/>
            <a:lstStyle/>
            <a:p>
              <a:endParaRPr lang="nb-NO"/>
            </a:p>
          </p:txBody>
        </p:sp>
        <p:sp>
          <p:nvSpPr>
            <p:cNvPr id="19" name="Text Box 17"/>
            <p:cNvSpPr txBox="1">
              <a:spLocks noChangeArrowheads="1"/>
            </p:cNvSpPr>
            <p:nvPr/>
          </p:nvSpPr>
          <p:spPr bwMode="auto">
            <a:xfrm rot="-2265216">
              <a:off x="1870" y="877"/>
              <a:ext cx="1992" cy="750"/>
            </a:xfrm>
            <a:prstGeom prst="rect">
              <a:avLst/>
            </a:prstGeom>
            <a:noFill/>
            <a:ln w="9525">
              <a:noFill/>
              <a:miter lim="800000"/>
              <a:headEnd/>
              <a:tailEnd/>
            </a:ln>
          </p:spPr>
          <p:txBody>
            <a:bodyPr>
              <a:spAutoFit/>
            </a:bodyPr>
            <a:lstStyle/>
            <a:p>
              <a:pPr>
                <a:spcBef>
                  <a:spcPct val="50000"/>
                </a:spcBef>
              </a:pPr>
              <a:r>
                <a:rPr lang="nb-NO" b="1" dirty="0" err="1">
                  <a:latin typeface="Tahoma" pitchFamily="34" charset="0"/>
                </a:rPr>
                <a:t>Underveisvurdering</a:t>
              </a:r>
              <a:r>
                <a:rPr lang="nb-NO" b="1" dirty="0">
                  <a:latin typeface="Tahoma" pitchFamily="34" charset="0"/>
                </a:rPr>
                <a:t> med reflekterende og konstruktive spørsmål / samtale</a:t>
              </a:r>
            </a:p>
          </p:txBody>
        </p:sp>
      </p:grpSp>
      <p:grpSp>
        <p:nvGrpSpPr>
          <p:cNvPr id="20" name="Group 21"/>
          <p:cNvGrpSpPr>
            <a:grpSpLocks/>
          </p:cNvGrpSpPr>
          <p:nvPr/>
        </p:nvGrpSpPr>
        <p:grpSpPr bwMode="auto">
          <a:xfrm>
            <a:off x="6659563" y="2998788"/>
            <a:ext cx="1681162" cy="3859212"/>
            <a:chOff x="4185" y="1862"/>
            <a:chExt cx="1059" cy="2431"/>
          </a:xfrm>
        </p:grpSpPr>
        <p:sp>
          <p:nvSpPr>
            <p:cNvPr id="21" name="AutoShape 18"/>
            <p:cNvSpPr>
              <a:spLocks noChangeArrowheads="1"/>
            </p:cNvSpPr>
            <p:nvPr/>
          </p:nvSpPr>
          <p:spPr bwMode="auto">
            <a:xfrm rot="-8170162">
              <a:off x="4185" y="1924"/>
              <a:ext cx="1059" cy="2369"/>
            </a:xfrm>
            <a:prstGeom prst="upArrow">
              <a:avLst>
                <a:gd name="adj1" fmla="val 50000"/>
                <a:gd name="adj2" fmla="val 55925"/>
              </a:avLst>
            </a:prstGeom>
            <a:solidFill>
              <a:schemeClr val="accent2"/>
            </a:solidFill>
            <a:ln w="9525">
              <a:solidFill>
                <a:schemeClr val="tx1"/>
              </a:solidFill>
              <a:miter lim="800000"/>
              <a:headEnd/>
              <a:tailEnd/>
            </a:ln>
          </p:spPr>
          <p:txBody>
            <a:bodyPr wrap="none" anchor="ctr"/>
            <a:lstStyle/>
            <a:p>
              <a:endParaRPr lang="nb-NO"/>
            </a:p>
          </p:txBody>
        </p:sp>
        <p:sp>
          <p:nvSpPr>
            <p:cNvPr id="22" name="Text Box 19"/>
            <p:cNvSpPr txBox="1">
              <a:spLocks noChangeArrowheads="1"/>
            </p:cNvSpPr>
            <p:nvPr/>
          </p:nvSpPr>
          <p:spPr bwMode="auto">
            <a:xfrm rot="-2828090">
              <a:off x="3805" y="2632"/>
              <a:ext cx="2118" cy="577"/>
            </a:xfrm>
            <a:prstGeom prst="rect">
              <a:avLst/>
            </a:prstGeom>
            <a:noFill/>
            <a:ln w="9525">
              <a:noFill/>
              <a:miter lim="800000"/>
              <a:headEnd/>
              <a:tailEnd/>
            </a:ln>
          </p:spPr>
          <p:txBody>
            <a:bodyPr>
              <a:spAutoFit/>
            </a:bodyPr>
            <a:lstStyle/>
            <a:p>
              <a:pPr>
                <a:spcBef>
                  <a:spcPct val="50000"/>
                </a:spcBef>
              </a:pPr>
              <a:r>
                <a:rPr lang="nb-NO" b="1">
                  <a:latin typeface="Tahoma" pitchFamily="34" charset="0"/>
                </a:rPr>
                <a:t>Underveis- og sluttvurdering med destruktiv samtale</a:t>
              </a:r>
            </a:p>
          </p:txBody>
        </p:sp>
      </p:grpSp>
      <p:sp>
        <p:nvSpPr>
          <p:cNvPr id="23" name="Text Box 22"/>
          <p:cNvSpPr txBox="1">
            <a:spLocks noChangeArrowheads="1"/>
          </p:cNvSpPr>
          <p:nvPr/>
        </p:nvSpPr>
        <p:spPr bwMode="auto">
          <a:xfrm>
            <a:off x="7164388" y="6308725"/>
            <a:ext cx="1871662" cy="549275"/>
          </a:xfrm>
          <a:prstGeom prst="rect">
            <a:avLst/>
          </a:prstGeom>
          <a:noFill/>
          <a:ln w="9525">
            <a:noFill/>
            <a:miter lim="800000"/>
            <a:headEnd/>
            <a:tailEnd/>
          </a:ln>
        </p:spPr>
        <p:txBody>
          <a:bodyPr>
            <a:spAutoFit/>
          </a:bodyPr>
          <a:lstStyle/>
          <a:p>
            <a:pPr>
              <a:spcBef>
                <a:spcPct val="50000"/>
              </a:spcBef>
            </a:pPr>
            <a:r>
              <a:rPr lang="nb-NO" sz="1200">
                <a:latin typeface="Tahoma" pitchFamily="34" charset="0"/>
              </a:rPr>
              <a:t>© Ann Lisa Sylte 2009</a:t>
            </a:r>
          </a:p>
          <a:p>
            <a:pPr>
              <a:spcBef>
                <a:spcPct val="50000"/>
              </a:spcBef>
            </a:pPr>
            <a:endParaRPr lang="nb-NO" sz="12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IOA-mal_blå">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HIOA-mal_blå</Template>
  <TotalTime>1086</TotalTime>
  <Words>921</Words>
  <Application>Microsoft Office PowerPoint</Application>
  <PresentationFormat>Skjermfremvisning (4:3)</PresentationFormat>
  <Paragraphs>128</Paragraphs>
  <Slides>14</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14</vt:i4>
      </vt:variant>
    </vt:vector>
  </HeadingPairs>
  <TitlesOfParts>
    <vt:vector size="20" baseType="lpstr">
      <vt:lpstr>굴림</vt:lpstr>
      <vt:lpstr>Arial</vt:lpstr>
      <vt:lpstr>Calibri</vt:lpstr>
      <vt:lpstr>Tahoma</vt:lpstr>
      <vt:lpstr>Wingdings</vt:lpstr>
      <vt:lpstr>HIOA-mal_blå</vt:lpstr>
      <vt:lpstr>Vurdering for  og av læring - for profesjonskompetanse</vt:lpstr>
      <vt:lpstr>PowerPoint-presentasjon</vt:lpstr>
      <vt:lpstr>PowerPoint-presentasjon</vt:lpstr>
      <vt:lpstr>PowerPoint-presentasjon</vt:lpstr>
      <vt:lpstr>PowerPoint-presentasjon</vt:lpstr>
      <vt:lpstr>PowerPoint-presentasjon</vt:lpstr>
      <vt:lpstr> Kjennetegn på kvalitet og kompetanse  </vt:lpstr>
      <vt:lpstr>PowerPoint-presentasjon</vt:lpstr>
      <vt:lpstr>PowerPoint-presentasjon</vt:lpstr>
      <vt:lpstr>  Utfordringer knyttet til kjennetegn</vt:lpstr>
      <vt:lpstr> Utfordringer knyttet til kjennetegn…</vt:lpstr>
      <vt:lpstr>Hvordan bør kjennetegnene og vurderingsskjemaene være?</vt:lpstr>
      <vt:lpstr>Funn fra KIP-DH aksjonsforskning</vt:lpstr>
      <vt:lpstr>Blir det felles nasjonale kjennetegn?</vt:lpstr>
    </vt:vector>
  </TitlesOfParts>
  <Company>Høgskolen i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Vurdering av yrkeskompetanse</dc:title>
  <dc:creator>asylte</dc:creator>
  <cp:lastModifiedBy>Eva Enderud Larsen</cp:lastModifiedBy>
  <cp:revision>126</cp:revision>
  <cp:lastPrinted>2011-07-15T11:59:43Z</cp:lastPrinted>
  <dcterms:created xsi:type="dcterms:W3CDTF">2011-09-14T13:21:47Z</dcterms:created>
  <dcterms:modified xsi:type="dcterms:W3CDTF">2019-02-10T17:45:51Z</dcterms:modified>
</cp:coreProperties>
</file>